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8" r:id="rId2"/>
    <p:sldMasterId id="2147483695" r:id="rId3"/>
    <p:sldMasterId id="2147483713" r:id="rId4"/>
  </p:sldMasterIdLst>
  <p:notesMasterIdLst>
    <p:notesMasterId r:id="rId31"/>
  </p:notesMasterIdLst>
  <p:sldIdLst>
    <p:sldId id="259" r:id="rId5"/>
    <p:sldId id="283" r:id="rId6"/>
    <p:sldId id="284" r:id="rId7"/>
    <p:sldId id="262" r:id="rId8"/>
    <p:sldId id="263" r:id="rId9"/>
    <p:sldId id="282" r:id="rId10"/>
    <p:sldId id="270" r:id="rId11"/>
    <p:sldId id="279" r:id="rId12"/>
    <p:sldId id="280" r:id="rId13"/>
    <p:sldId id="281" r:id="rId14"/>
    <p:sldId id="265" r:id="rId15"/>
    <p:sldId id="271" r:id="rId16"/>
    <p:sldId id="272" r:id="rId17"/>
    <p:sldId id="275" r:id="rId18"/>
    <p:sldId id="278" r:id="rId19"/>
    <p:sldId id="273" r:id="rId20"/>
    <p:sldId id="276" r:id="rId21"/>
    <p:sldId id="277" r:id="rId22"/>
    <p:sldId id="266" r:id="rId23"/>
    <p:sldId id="267" r:id="rId24"/>
    <p:sldId id="268" r:id="rId25"/>
    <p:sldId id="269" r:id="rId26"/>
    <p:sldId id="274" r:id="rId27"/>
    <p:sldId id="286" r:id="rId28"/>
    <p:sldId id="287" r:id="rId29"/>
    <p:sldId id="285" r:id="rId30"/>
  </p:sldIdLst>
  <p:sldSz cx="9144000" cy="5143500" type="screen16x9"/>
  <p:notesSz cx="6858000" cy="9144000"/>
  <p:embeddedFontLst>
    <p:embeddedFont>
      <p:font typeface="Arial Narrow" panose="020B0606020202030204" pitchFamily="34" charset="0"/>
      <p:regular r:id="rId32"/>
      <p:bold r:id="rId33"/>
      <p:italic r:id="rId34"/>
      <p:boldItalic r:id="rId35"/>
    </p:embeddedFont>
    <p:embeddedFont>
      <p:font typeface="Wingdings 3" panose="05040102010807070707" pitchFamily="18" charset="2"/>
      <p:regular r:id="rId36"/>
    </p:embeddedFont>
    <p:embeddedFont>
      <p:font typeface="Century Gothic" panose="020B0502020202020204" pitchFamily="34" charset="0"/>
      <p:regular r:id="rId37"/>
      <p:bold r:id="rId38"/>
      <p:italic r:id="rId39"/>
      <p:boldItalic r:id="rId40"/>
    </p:embeddedFont>
    <p:embeddedFont>
      <p:font typeface="Roboto" panose="020B0604020202020204"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B68180A0-D738-4239-9B49-C7743DB212E0}">
          <p14:sldIdLst>
            <p14:sldId id="259"/>
            <p14:sldId id="283"/>
            <p14:sldId id="284"/>
            <p14:sldId id="262"/>
            <p14:sldId id="263"/>
            <p14:sldId id="282"/>
            <p14:sldId id="270"/>
            <p14:sldId id="279"/>
            <p14:sldId id="280"/>
            <p14:sldId id="281"/>
            <p14:sldId id="265"/>
            <p14:sldId id="271"/>
            <p14:sldId id="272"/>
            <p14:sldId id="275"/>
            <p14:sldId id="278"/>
            <p14:sldId id="273"/>
            <p14:sldId id="276"/>
            <p14:sldId id="277"/>
          </p14:sldIdLst>
        </p14:section>
        <p14:section name="Formulario" id="{01768C1D-4A02-4666-91A9-353FB0B613B4}">
          <p14:sldIdLst>
            <p14:sldId id="266"/>
            <p14:sldId id="267"/>
            <p14:sldId id="268"/>
            <p14:sldId id="269"/>
            <p14:sldId id="274"/>
            <p14:sldId id="286"/>
            <p14:sldId id="287"/>
            <p14:sldId id="28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00" autoAdjust="0"/>
  </p:normalViewPr>
  <p:slideViewPr>
    <p:cSldViewPr snapToGrid="0">
      <p:cViewPr varScale="1">
        <p:scale>
          <a:sx n="143" d="100"/>
          <a:sy n="143" d="100"/>
        </p:scale>
        <p:origin x="68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511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78261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231722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2"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t-BR" smtClean="0"/>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2588964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smtClean="0"/>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2211147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pt-BR" smtClean="0"/>
              <a:t>Clique para editar o título mestre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smtClean="0"/>
              <a:t>Editar estilos de texto Mestre</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smtClean="0"/>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00000000-1234-1234-1234-123412341234}" type="slidenum">
              <a:rPr lang="pt-BR" smtClean="0"/>
              <a:pPr/>
              <a:t>‹nº›</a:t>
            </a:fld>
            <a:endParaRPr lang="pt-B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31147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pt-BR" smtClean="0"/>
              <a:t>Clique para editar o título mestre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smtClean="0"/>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4698340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pt-BR" smtClean="0"/>
              <a:t>Clique para editar o título mestre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smtClean="0"/>
              <a:t>Editar estilos de texto Mestre</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smtClean="0"/>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0000000-1234-1234-1234-123412341234}" type="slidenum">
              <a:rPr lang="pt-BR" smtClean="0"/>
              <a:pPr/>
              <a:t>‹nº›</a:t>
            </a:fld>
            <a:endParaRPr lang="pt-B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151584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pt-BR" smtClean="0"/>
              <a:t>Clique para editar o título mestre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smtClean="0"/>
              <a:t>Editar estilos de texto Mestre</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smtClean="0"/>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304562078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9507931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293987012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pt-BR"/>
              <a:t>Clique para editar o título Mestre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6617043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pt-BR"/>
              <a:t>Clique para editar o título Mestre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96966587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pt-BR" smtClean="0"/>
              <a:t>Clique para editar o título mestre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86831528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pt-BR"/>
              <a:t>Clique para editar o título Mestre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4001983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79970900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49219256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65165204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6258563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pt-BR"/>
              <a:t>Clique para editar o título Mestre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3006720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pt-BR"/>
              <a:t>Clique no ícone para adicionar uma imagem</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54372822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pt-BR"/>
              <a:t>Clique para editar o título Mestre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2407484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Tree>
    <p:extLst>
      <p:ext uri="{BB962C8B-B14F-4D97-AF65-F5344CB8AC3E}">
        <p14:creationId xmlns:p14="http://schemas.microsoft.com/office/powerpoint/2010/main" val="600028316"/>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pt-BR"/>
              <a:t>Clique para editar o título Mestre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0637714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pt-BR" smtClean="0"/>
              <a:t>Clique para editar o título mestre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223620940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Tree>
    <p:extLst>
      <p:ext uri="{BB962C8B-B14F-4D97-AF65-F5344CB8AC3E}">
        <p14:creationId xmlns:p14="http://schemas.microsoft.com/office/powerpoint/2010/main" val="421031389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pt-BR"/>
              <a:t>Clique para editar o título Mestre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36227762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04461826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80019901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4544869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pt-BR"/>
              <a:t>Clique para editar o título Mestre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8042461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pt-BR"/>
              <a:t>Clique para editar o título Mestre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688657014"/>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pt-BR"/>
              <a:t>Clique para editar o título Mestre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1172732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89302496"/>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6871605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smtClean="0"/>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829119108"/>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56033974"/>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62141336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pt-BR"/>
              <a:t>Clique para editar o título Mestre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785209298"/>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pt-BR"/>
              <a:t>Clique no ícone para adicionar uma imagem</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767282954"/>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pt-BR"/>
              <a:t>Clique para editar o título Mestre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31485520"/>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Tree>
    <p:extLst>
      <p:ext uri="{BB962C8B-B14F-4D97-AF65-F5344CB8AC3E}">
        <p14:creationId xmlns:p14="http://schemas.microsoft.com/office/powerpoint/2010/main" val="3758708066"/>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pt-BR"/>
              <a:t>Clique para editar o título Mestre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255066304"/>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3175" cmpd="sng">
                  <a:noFill/>
                </a:ln>
                <a:solidFill>
                  <a:srgbClr val="A53010"/>
                </a:solidFill>
                <a:effectLst/>
                <a:uLnTx/>
                <a:uFillTx/>
                <a:latin typeface="Arial"/>
                <a:ea typeface="+mn-ea"/>
                <a:cs typeface="+mn-cs"/>
              </a:rPr>
              <a:t>”</a:t>
            </a:r>
          </a:p>
        </p:txBody>
      </p:sp>
    </p:spTree>
    <p:extLst>
      <p:ext uri="{BB962C8B-B14F-4D97-AF65-F5344CB8AC3E}">
        <p14:creationId xmlns:p14="http://schemas.microsoft.com/office/powerpoint/2010/main" val="2502159853"/>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pt-BR"/>
              <a:t>Clique para editar o título Mestre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797609648"/>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1565249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240983473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0016624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38314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smtClean="0"/>
              <a:t>Editar estilos de texto Mestre</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smtClean="0"/>
              <a:t>Editar estilos de texto Mestre</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4059391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301440532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30914694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pt-BR" smtClean="0"/>
              <a:t>Clique para editar o título mestre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pt-BR" smtClean="0"/>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smtClean="0"/>
              <a:pPr/>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0000000-1234-1234-1234-123412341234}" type="slidenum">
              <a:rPr lang="pt-BR" smtClean="0"/>
              <a:pPr/>
              <a:t>‹nº›</a:t>
            </a:fld>
            <a:endParaRPr lang="pt-BR"/>
          </a:p>
        </p:txBody>
      </p:sp>
    </p:spTree>
    <p:extLst>
      <p:ext uri="{BB962C8B-B14F-4D97-AF65-F5344CB8AC3E}">
        <p14:creationId xmlns:p14="http://schemas.microsoft.com/office/powerpoint/2010/main" val="23781267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1"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1"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2"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1">
                <a:solidFill>
                  <a:schemeClr val="lt2"/>
                </a:solidFill>
                <a:latin typeface="Roboto"/>
                <a:ea typeface="Roboto"/>
                <a:cs typeface="Roboto"/>
                <a:sym typeface="Roboto"/>
              </a:defRPr>
            </a:lvl1pPr>
            <a:lvl2pPr lvl="1" algn="r">
              <a:buNone/>
              <a:defRPr sz="1001">
                <a:solidFill>
                  <a:schemeClr val="lt2"/>
                </a:solidFill>
                <a:latin typeface="Roboto"/>
                <a:ea typeface="Roboto"/>
                <a:cs typeface="Roboto"/>
                <a:sym typeface="Roboto"/>
              </a:defRPr>
            </a:lvl2pPr>
            <a:lvl3pPr lvl="2" algn="r">
              <a:buNone/>
              <a:defRPr sz="1001">
                <a:solidFill>
                  <a:schemeClr val="lt2"/>
                </a:solidFill>
                <a:latin typeface="Roboto"/>
                <a:ea typeface="Roboto"/>
                <a:cs typeface="Roboto"/>
                <a:sym typeface="Roboto"/>
              </a:defRPr>
            </a:lvl3pPr>
            <a:lvl4pPr lvl="3" algn="r">
              <a:buNone/>
              <a:defRPr sz="1001">
                <a:solidFill>
                  <a:schemeClr val="lt2"/>
                </a:solidFill>
                <a:latin typeface="Roboto"/>
                <a:ea typeface="Roboto"/>
                <a:cs typeface="Roboto"/>
                <a:sym typeface="Roboto"/>
              </a:defRPr>
            </a:lvl4pPr>
            <a:lvl5pPr lvl="4" algn="r">
              <a:buNone/>
              <a:defRPr sz="1001">
                <a:solidFill>
                  <a:schemeClr val="lt2"/>
                </a:solidFill>
                <a:latin typeface="Roboto"/>
                <a:ea typeface="Roboto"/>
                <a:cs typeface="Roboto"/>
                <a:sym typeface="Roboto"/>
              </a:defRPr>
            </a:lvl5pPr>
            <a:lvl6pPr lvl="5" algn="r">
              <a:buNone/>
              <a:defRPr sz="1001">
                <a:solidFill>
                  <a:schemeClr val="lt2"/>
                </a:solidFill>
                <a:latin typeface="Roboto"/>
                <a:ea typeface="Roboto"/>
                <a:cs typeface="Roboto"/>
                <a:sym typeface="Roboto"/>
              </a:defRPr>
            </a:lvl6pPr>
            <a:lvl7pPr lvl="6" algn="r">
              <a:buNone/>
              <a:defRPr sz="1001">
                <a:solidFill>
                  <a:schemeClr val="lt2"/>
                </a:solidFill>
                <a:latin typeface="Roboto"/>
                <a:ea typeface="Roboto"/>
                <a:cs typeface="Roboto"/>
                <a:sym typeface="Roboto"/>
              </a:defRPr>
            </a:lvl7pPr>
            <a:lvl8pPr lvl="7" algn="r">
              <a:buNone/>
              <a:defRPr sz="1001">
                <a:solidFill>
                  <a:schemeClr val="lt2"/>
                </a:solidFill>
                <a:latin typeface="Roboto"/>
                <a:ea typeface="Roboto"/>
                <a:cs typeface="Roboto"/>
                <a:sym typeface="Roboto"/>
              </a:defRPr>
            </a:lvl8pPr>
            <a:lvl9pPr lvl="8" algn="r">
              <a:buNone/>
              <a:defRPr sz="1001">
                <a:solidFill>
                  <a:schemeClr val="lt2"/>
                </a:solidFill>
                <a:latin typeface="Roboto"/>
                <a:ea typeface="Roboto"/>
                <a:cs typeface="Roboto"/>
                <a:sym typeface="Roboto"/>
              </a:defRPr>
            </a:lvl9pPr>
          </a:lstStyle>
          <a:p>
            <a:fld id="{00000000-1234-1234-1234-123412341234}" type="slidenum">
              <a:rPr lang="pt-BR" smtClean="0"/>
              <a:pPr/>
              <a:t>‹nº›</a:t>
            </a:fld>
            <a:endParaRPr lang="pt-B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5/2/2022</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00000000-1234-1234-1234-123412341234}" type="slidenum">
              <a:rPr lang="pt-BR" smtClean="0"/>
              <a:pPr/>
              <a:t>‹nº›</a:t>
            </a:fld>
            <a:endParaRPr lang="pt-BR"/>
          </a:p>
        </p:txBody>
      </p:sp>
    </p:spTree>
    <p:extLst>
      <p:ext uri="{BB962C8B-B14F-4D97-AF65-F5344CB8AC3E}">
        <p14:creationId xmlns:p14="http://schemas.microsoft.com/office/powerpoint/2010/main" val="13619139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068596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5/2/2022</a:t>
            </a:fld>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black">
                  <a:tint val="75000"/>
                </a:prst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pt-BR" sz="1500" b="0" i="0" u="none" strike="noStrike" kern="1200" cap="none" spc="0" normalizeH="0" baseline="0" noProof="0" smtClean="0">
                <a:ln>
                  <a:noFill/>
                </a:ln>
                <a:solidFill>
                  <a:srgbClr val="FEFFFF"/>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‹nº›</a:t>
            </a:fld>
            <a:endParaRPr kumimoji="0" lang="pt-BR" sz="1500" b="0" i="0" u="none" strike="noStrike" kern="1200" cap="none" spc="0" normalizeH="0" baseline="0" noProof="0">
              <a:ln>
                <a:noFill/>
              </a:ln>
              <a:solidFill>
                <a:srgbClr val="FE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52646096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8.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13.jpg"/><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8.jpg"/><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20.jpg"/><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slide" Target="slide19.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4.xml"/><Relationship Id="rId1" Type="http://schemas.openxmlformats.org/officeDocument/2006/relationships/vmlDrawing" Target="../drawings/vmlDrawing2.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slide" Target="slide2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slide" Target="slide22.xml"/><Relationship Id="rId4" Type="http://schemas.openxmlformats.org/officeDocument/2006/relationships/slide" Target="slide20.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5.v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0">
            <a:extLst>
              <a:ext uri="{FF2B5EF4-FFF2-40B4-BE49-F238E27FC236}">
                <a16:creationId xmlns:a16="http://schemas.microsoft.com/office/drawing/2014/main" id="{D664655E-BA51-4924-868A-B696DA36F27A}"/>
              </a:ext>
            </a:extLst>
          </p:cNvPr>
          <p:cNvSpPr>
            <a:spLocks noChangeShapeType="1"/>
          </p:cNvSpPr>
          <p:nvPr/>
        </p:nvSpPr>
        <p:spPr bwMode="auto">
          <a:xfrm>
            <a:off x="4613275" y="1327154"/>
            <a:ext cx="0" cy="22669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endParaRPr lang="pt-BR" sz="1801"/>
          </a:p>
        </p:txBody>
      </p:sp>
      <p:sp>
        <p:nvSpPr>
          <p:cNvPr id="3" name="Freeform 6">
            <a:extLst>
              <a:ext uri="{FF2B5EF4-FFF2-40B4-BE49-F238E27FC236}">
                <a16:creationId xmlns:a16="http://schemas.microsoft.com/office/drawing/2014/main" id="{2636E146-1EFF-4088-B95B-DC758FDCB328}"/>
              </a:ext>
            </a:extLst>
          </p:cNvPr>
          <p:cNvSpPr>
            <a:spLocks/>
          </p:cNvSpPr>
          <p:nvPr/>
        </p:nvSpPr>
        <p:spPr bwMode="auto">
          <a:xfrm>
            <a:off x="6945312" y="2724150"/>
            <a:ext cx="2290763" cy="828676"/>
          </a:xfrm>
          <a:custGeom>
            <a:avLst/>
            <a:gdLst>
              <a:gd name="T0" fmla="*/ 0 w 905"/>
              <a:gd name="T1" fmla="*/ 543 h 543"/>
              <a:gd name="T2" fmla="*/ 0 w 905"/>
              <a:gd name="T3" fmla="*/ 0 h 543"/>
              <a:gd name="T4" fmla="*/ 905 w 905"/>
              <a:gd name="T5" fmla="*/ 0 h 543"/>
              <a:gd name="T6" fmla="*/ 905 w 905"/>
              <a:gd name="T7" fmla="*/ 543 h 543"/>
            </a:gdLst>
            <a:ahLst/>
            <a:cxnLst>
              <a:cxn ang="0">
                <a:pos x="T0" y="T1"/>
              </a:cxn>
              <a:cxn ang="0">
                <a:pos x="T2" y="T3"/>
              </a:cxn>
              <a:cxn ang="0">
                <a:pos x="T4" y="T5"/>
              </a:cxn>
              <a:cxn ang="0">
                <a:pos x="T6" y="T7"/>
              </a:cxn>
            </a:cxnLst>
            <a:rect l="0" t="0" r="r" b="b"/>
            <a:pathLst>
              <a:path w="905" h="543">
                <a:moveTo>
                  <a:pt x="0" y="543"/>
                </a:moveTo>
                <a:lnTo>
                  <a:pt x="0" y="0"/>
                </a:lnTo>
                <a:lnTo>
                  <a:pt x="905" y="0"/>
                </a:lnTo>
                <a:lnTo>
                  <a:pt x="905" y="54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pt-BR" sz="1801"/>
          </a:p>
        </p:txBody>
      </p:sp>
      <p:sp>
        <p:nvSpPr>
          <p:cNvPr id="4" name="Freeform 11">
            <a:extLst>
              <a:ext uri="{FF2B5EF4-FFF2-40B4-BE49-F238E27FC236}">
                <a16:creationId xmlns:a16="http://schemas.microsoft.com/office/drawing/2014/main" id="{29B815A1-1879-469E-8079-81BDF0DF33CB}"/>
              </a:ext>
            </a:extLst>
          </p:cNvPr>
          <p:cNvSpPr>
            <a:spLocks/>
          </p:cNvSpPr>
          <p:nvPr/>
        </p:nvSpPr>
        <p:spPr bwMode="auto">
          <a:xfrm>
            <a:off x="2458424" y="2994316"/>
            <a:ext cx="5838060" cy="275433"/>
          </a:xfrm>
          <a:custGeom>
            <a:avLst/>
            <a:gdLst>
              <a:gd name="T0" fmla="*/ 0 w 1810"/>
              <a:gd name="T1" fmla="*/ 543 h 724"/>
              <a:gd name="T2" fmla="*/ 0 w 1810"/>
              <a:gd name="T3" fmla="*/ 0 h 724"/>
              <a:gd name="T4" fmla="*/ 1810 w 1810"/>
              <a:gd name="T5" fmla="*/ 0 h 724"/>
              <a:gd name="T6" fmla="*/ 1810 w 1810"/>
              <a:gd name="T7" fmla="*/ 724 h 724"/>
            </a:gdLst>
            <a:ahLst/>
            <a:cxnLst>
              <a:cxn ang="0">
                <a:pos x="T0" y="T1"/>
              </a:cxn>
              <a:cxn ang="0">
                <a:pos x="T2" y="T3"/>
              </a:cxn>
              <a:cxn ang="0">
                <a:pos x="T4" y="T5"/>
              </a:cxn>
              <a:cxn ang="0">
                <a:pos x="T6" y="T7"/>
              </a:cxn>
            </a:cxnLst>
            <a:rect l="0" t="0" r="r" b="b"/>
            <a:pathLst>
              <a:path w="1810" h="724">
                <a:moveTo>
                  <a:pt x="0" y="543"/>
                </a:moveTo>
                <a:lnTo>
                  <a:pt x="0" y="0"/>
                </a:lnTo>
                <a:lnTo>
                  <a:pt x="1810" y="0"/>
                </a:lnTo>
                <a:lnTo>
                  <a:pt x="1810" y="7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pt-BR" sz="1801"/>
          </a:p>
        </p:txBody>
      </p:sp>
      <p:sp>
        <p:nvSpPr>
          <p:cNvPr id="5" name="Text Box 12">
            <a:extLst>
              <a:ext uri="{FF2B5EF4-FFF2-40B4-BE49-F238E27FC236}">
                <a16:creationId xmlns:a16="http://schemas.microsoft.com/office/drawing/2014/main" id="{8DB98775-4072-401C-B41D-64576A33ABC6}"/>
              </a:ext>
            </a:extLst>
          </p:cNvPr>
          <p:cNvSpPr txBox="1">
            <a:spLocks noChangeArrowheads="1"/>
          </p:cNvSpPr>
          <p:nvPr/>
        </p:nvSpPr>
        <p:spPr bwMode="auto">
          <a:xfrm>
            <a:off x="244878" y="3213897"/>
            <a:ext cx="2320924" cy="845086"/>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defTabSz="914422" eaLnBrk="0" fontAlgn="base" hangingPunct="0">
              <a:spcBef>
                <a:spcPct val="0"/>
              </a:spcBef>
              <a:spcAft>
                <a:spcPct val="0"/>
              </a:spcAft>
            </a:pPr>
            <a:endParaRPr lang="pt-BR" altLang="pt-BR" sz="1001" dirty="0">
              <a:latin typeface="Arial Narrow" panose="020B0606020202030204" pitchFamily="34" charset="0"/>
              <a:ea typeface="Times New Roman" panose="02020603050405020304" pitchFamily="18" charset="0"/>
            </a:endParaRPr>
          </a:p>
          <a:p>
            <a:pPr algn="ctr" defTabSz="914422" eaLnBrk="0" fontAlgn="base" hangingPunct="0">
              <a:spcBef>
                <a:spcPct val="0"/>
              </a:spcBef>
              <a:spcAft>
                <a:spcPct val="0"/>
              </a:spcAft>
            </a:pPr>
            <a:r>
              <a:rPr lang="pt-BR" altLang="pt-BR" sz="1001" dirty="0">
                <a:latin typeface="Arial Narrow" panose="020B0606020202030204" pitchFamily="34" charset="0"/>
                <a:ea typeface="Times New Roman" panose="02020603050405020304" pitchFamily="18" charset="0"/>
              </a:rPr>
              <a:t>Coordenadorias</a:t>
            </a:r>
            <a:endParaRPr lang="pt-BR" altLang="pt-BR" sz="800" dirty="0"/>
          </a:p>
          <a:p>
            <a:pPr algn="ct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CGE-Coordenadoria de Gestão Estratégica</a:t>
            </a:r>
            <a:endParaRPr lang="pt-BR" altLang="pt-BR" sz="800" dirty="0"/>
          </a:p>
          <a:p>
            <a:pPr algn="ct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CDS-Coordenadoria de </a:t>
            </a:r>
            <a:r>
              <a:rPr lang="pt-BR" altLang="pt-BR" sz="1001" b="1" dirty="0" err="1">
                <a:latin typeface="Arial Narrow" panose="020B0606020202030204" pitchFamily="34" charset="0"/>
                <a:ea typeface="Times New Roman" panose="02020603050405020304" pitchFamily="18" charset="0"/>
              </a:rPr>
              <a:t>Desenv.Social</a:t>
            </a:r>
            <a:endParaRPr lang="pt-BR" altLang="pt-BR" sz="800" dirty="0"/>
          </a:p>
          <a:p>
            <a:pPr algn="ct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CAS-coordenadoria de Ação social</a:t>
            </a:r>
            <a:endParaRPr lang="pt-BR" altLang="pt-BR" sz="800" dirty="0"/>
          </a:p>
          <a:p>
            <a:pPr defTabSz="914422" eaLnBrk="0" fontAlgn="base" hangingPunct="0">
              <a:spcBef>
                <a:spcPct val="0"/>
              </a:spcBef>
              <a:spcAft>
                <a:spcPct val="0"/>
              </a:spcAft>
            </a:pPr>
            <a:endParaRPr lang="pt-BR" altLang="pt-BR" sz="1801" dirty="0">
              <a:latin typeface="Arial" panose="020B0604020202020204" pitchFamily="34" charset="0"/>
            </a:endParaRPr>
          </a:p>
        </p:txBody>
      </p:sp>
      <p:sp>
        <p:nvSpPr>
          <p:cNvPr id="6" name="Text Box 13">
            <a:extLst>
              <a:ext uri="{FF2B5EF4-FFF2-40B4-BE49-F238E27FC236}">
                <a16:creationId xmlns:a16="http://schemas.microsoft.com/office/drawing/2014/main" id="{F28E46BF-D2DA-482E-9835-D5F33FACF477}"/>
              </a:ext>
            </a:extLst>
          </p:cNvPr>
          <p:cNvSpPr txBox="1">
            <a:spLocks noChangeArrowheads="1"/>
          </p:cNvSpPr>
          <p:nvPr/>
        </p:nvSpPr>
        <p:spPr bwMode="auto">
          <a:xfrm>
            <a:off x="2839255" y="3288248"/>
            <a:ext cx="2320924" cy="819410"/>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914422" eaLnBrk="0" fontAlgn="base" hangingPunct="0">
              <a:spcBef>
                <a:spcPct val="0"/>
              </a:spcBef>
              <a:spcAft>
                <a:spcPct val="0"/>
              </a:spcAft>
            </a:pPr>
            <a:r>
              <a:rPr lang="pt-BR" altLang="pt-BR" sz="1001" dirty="0">
                <a:latin typeface="Arial Narrow" panose="020B0606020202030204" pitchFamily="34" charset="0"/>
                <a:ea typeface="Times New Roman" panose="02020603050405020304" pitchFamily="18" charset="0"/>
              </a:rPr>
              <a:t>Coordenadorias</a:t>
            </a:r>
            <a:endParaRPr lang="pt-BR" altLang="pt-BR" sz="800" dirty="0"/>
          </a:p>
          <a:p>
            <a:pP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COED-Coord. Política Sobre Drogas</a:t>
            </a:r>
            <a:endParaRPr lang="pt-BR" altLang="pt-BR" sz="800" dirty="0"/>
          </a:p>
          <a:p>
            <a:pP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  COSAN-</a:t>
            </a:r>
            <a:r>
              <a:rPr lang="pt-BR" altLang="pt-BR" sz="1001" b="1" dirty="0" err="1">
                <a:latin typeface="Arial Narrow" panose="020B0606020202030204" pitchFamily="34" charset="0"/>
                <a:ea typeface="Times New Roman" panose="02020603050405020304" pitchFamily="18" charset="0"/>
              </a:rPr>
              <a:t>Coord.Seg.Alimentar</a:t>
            </a:r>
            <a:r>
              <a:rPr lang="pt-BR" altLang="pt-BR" sz="1001" b="1" dirty="0">
                <a:latin typeface="Arial Narrow" panose="020B0606020202030204" pitchFamily="34" charset="0"/>
                <a:ea typeface="Times New Roman" panose="02020603050405020304" pitchFamily="18" charset="0"/>
              </a:rPr>
              <a:t> e Nutricional</a:t>
            </a:r>
            <a:endParaRPr lang="pt-BR" altLang="pt-BR" sz="800" dirty="0"/>
          </a:p>
          <a:p>
            <a:pP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    CAFC-</a:t>
            </a:r>
            <a:r>
              <a:rPr lang="pt-BR" altLang="pt-BR" sz="1001" b="1" dirty="0" err="1">
                <a:latin typeface="Arial Narrow" panose="020B0606020202030204" pitchFamily="34" charset="0"/>
                <a:ea typeface="Times New Roman" panose="02020603050405020304" pitchFamily="18" charset="0"/>
              </a:rPr>
              <a:t>Coord.Adm.Fundos</a:t>
            </a:r>
            <a:r>
              <a:rPr lang="pt-BR" altLang="pt-BR" sz="1001" b="1" dirty="0">
                <a:latin typeface="Arial Narrow" panose="020B0606020202030204" pitchFamily="34" charset="0"/>
                <a:ea typeface="Times New Roman" panose="02020603050405020304" pitchFamily="18" charset="0"/>
              </a:rPr>
              <a:t> e Convênios</a:t>
            </a:r>
            <a:endParaRPr lang="pt-BR" altLang="pt-BR" sz="1801" dirty="0">
              <a:latin typeface="Arial" panose="020B0604020202020204" pitchFamily="34" charset="0"/>
            </a:endParaRPr>
          </a:p>
        </p:txBody>
      </p:sp>
      <p:sp>
        <p:nvSpPr>
          <p:cNvPr id="8" name="Text Box 15">
            <a:extLst>
              <a:ext uri="{FF2B5EF4-FFF2-40B4-BE49-F238E27FC236}">
                <a16:creationId xmlns:a16="http://schemas.microsoft.com/office/drawing/2014/main" id="{19414AD5-2A14-46FC-A9CB-31F7937079D2}"/>
              </a:ext>
            </a:extLst>
          </p:cNvPr>
          <p:cNvSpPr txBox="1">
            <a:spLocks noChangeArrowheads="1"/>
          </p:cNvSpPr>
          <p:nvPr/>
        </p:nvSpPr>
        <p:spPr bwMode="auto">
          <a:xfrm>
            <a:off x="5326850" y="3213894"/>
            <a:ext cx="2143124" cy="893764"/>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914422" eaLnBrk="0" fontAlgn="base" hangingPunct="0">
              <a:spcBef>
                <a:spcPct val="0"/>
              </a:spcBef>
              <a:spcAft>
                <a:spcPct val="0"/>
              </a:spcAft>
            </a:pPr>
            <a:r>
              <a:rPr lang="pt-BR" altLang="pt-BR" sz="1001" dirty="0">
                <a:latin typeface="Arial Narrow" panose="020B0606020202030204" pitchFamily="34" charset="0"/>
                <a:ea typeface="Times New Roman" panose="02020603050405020304" pitchFamily="18" charset="0"/>
              </a:rPr>
              <a:t>Departamentos</a:t>
            </a:r>
            <a:endParaRPr lang="pt-BR" altLang="pt-BR" sz="800" dirty="0"/>
          </a:p>
          <a:p>
            <a:pP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DRH-</a:t>
            </a:r>
            <a:r>
              <a:rPr lang="pt-BR" altLang="pt-BR" sz="1001" b="1" dirty="0" err="1">
                <a:latin typeface="Arial Narrow" panose="020B0606020202030204" pitchFamily="34" charset="0"/>
                <a:ea typeface="Times New Roman" panose="02020603050405020304" pitchFamily="18" charset="0"/>
              </a:rPr>
              <a:t>Depto</a:t>
            </a:r>
            <a:r>
              <a:rPr lang="pt-BR" altLang="pt-BR" sz="1001" b="1" dirty="0">
                <a:latin typeface="Arial Narrow" panose="020B0606020202030204" pitchFamily="34" charset="0"/>
                <a:ea typeface="Times New Roman" panose="02020603050405020304" pitchFamily="18" charset="0"/>
              </a:rPr>
              <a:t> Recursos Humanos</a:t>
            </a:r>
            <a:endParaRPr lang="pt-BR" altLang="pt-BR" sz="800" dirty="0"/>
          </a:p>
          <a:p>
            <a:pP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    DCI-</a:t>
            </a:r>
            <a:r>
              <a:rPr lang="pt-BR" altLang="pt-BR" sz="1001" b="1" dirty="0" err="1">
                <a:latin typeface="Arial Narrow" panose="020B0606020202030204" pitchFamily="34" charset="0"/>
                <a:ea typeface="Times New Roman" panose="02020603050405020304" pitchFamily="18" charset="0"/>
              </a:rPr>
              <a:t>Depto</a:t>
            </a:r>
            <a:r>
              <a:rPr lang="pt-BR" altLang="pt-BR" sz="1001" b="1" dirty="0">
                <a:latin typeface="Arial Narrow" panose="020B0606020202030204" pitchFamily="34" charset="0"/>
                <a:ea typeface="Times New Roman" panose="02020603050405020304" pitchFamily="18" charset="0"/>
              </a:rPr>
              <a:t> </a:t>
            </a:r>
            <a:r>
              <a:rPr lang="pt-BR" altLang="pt-BR" sz="1001" b="1" dirty="0" err="1">
                <a:latin typeface="Arial Narrow" panose="020B0606020202030204" pitchFamily="34" charset="0"/>
                <a:ea typeface="Times New Roman" panose="02020603050405020304" pitchFamily="18" charset="0"/>
              </a:rPr>
              <a:t>Comun</a:t>
            </a:r>
            <a:r>
              <a:rPr lang="pt-BR" altLang="pt-BR" sz="1001" b="1" dirty="0">
                <a:latin typeface="Arial Narrow" panose="020B0606020202030204" pitchFamily="34" charset="0"/>
                <a:ea typeface="Times New Roman" panose="02020603050405020304" pitchFamily="18" charset="0"/>
              </a:rPr>
              <a:t>. Institucional</a:t>
            </a:r>
            <a:endParaRPr lang="pt-BR" altLang="pt-BR" sz="800" dirty="0"/>
          </a:p>
          <a:p>
            <a:pP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      DA-Departamento de Administração</a:t>
            </a:r>
            <a:endParaRPr lang="pt-BR" altLang="pt-BR" sz="800" dirty="0"/>
          </a:p>
          <a:p>
            <a:pPr algn="ctr" defTabSz="914422" eaLnBrk="0" fontAlgn="base" hangingPunct="0">
              <a:spcBef>
                <a:spcPct val="0"/>
              </a:spcBef>
              <a:spcAft>
                <a:spcPct val="0"/>
              </a:spcAft>
            </a:pPr>
            <a:r>
              <a:rPr lang="pt-BR" altLang="pt-BR" sz="1001" b="1" dirty="0">
                <a:latin typeface="Arial Narrow" panose="020B0606020202030204" pitchFamily="34" charset="0"/>
                <a:ea typeface="Times New Roman" panose="02020603050405020304" pitchFamily="18" charset="0"/>
              </a:rPr>
              <a:t> DNI-</a:t>
            </a:r>
            <a:r>
              <a:rPr lang="pt-BR" altLang="pt-BR" sz="1001" b="1" dirty="0" err="1">
                <a:latin typeface="Arial Narrow" panose="020B0606020202030204" pitchFamily="34" charset="0"/>
                <a:ea typeface="Times New Roman" panose="02020603050405020304" pitchFamily="18" charset="0"/>
              </a:rPr>
              <a:t>Depto</a:t>
            </a:r>
            <a:r>
              <a:rPr lang="pt-BR" altLang="pt-BR" sz="1001" b="1" dirty="0">
                <a:latin typeface="Arial Narrow" panose="020B0606020202030204" pitchFamily="34" charset="0"/>
                <a:ea typeface="Times New Roman" panose="02020603050405020304" pitchFamily="18" charset="0"/>
              </a:rPr>
              <a:t> de </a:t>
            </a:r>
            <a:r>
              <a:rPr lang="pt-BR" altLang="pt-BR" sz="1001" b="1" dirty="0" err="1">
                <a:latin typeface="Arial Narrow" panose="020B0606020202030204" pitchFamily="34" charset="0"/>
                <a:ea typeface="Times New Roman" panose="02020603050405020304" pitchFamily="18" charset="0"/>
              </a:rPr>
              <a:t>Normatiz.e</a:t>
            </a:r>
            <a:r>
              <a:rPr lang="pt-BR" altLang="pt-BR" sz="1001" b="1" dirty="0">
                <a:latin typeface="Arial Narrow" panose="020B0606020202030204" pitchFamily="34" charset="0"/>
                <a:ea typeface="Times New Roman" panose="02020603050405020304" pitchFamily="18" charset="0"/>
              </a:rPr>
              <a:t> Informática</a:t>
            </a:r>
            <a:endParaRPr lang="pt-BR" altLang="pt-BR" sz="1801" dirty="0">
              <a:latin typeface="Arial" panose="020B0604020202020204" pitchFamily="34" charset="0"/>
            </a:endParaRPr>
          </a:p>
        </p:txBody>
      </p:sp>
      <p:sp>
        <p:nvSpPr>
          <p:cNvPr id="9" name="Line 16">
            <a:extLst>
              <a:ext uri="{FF2B5EF4-FFF2-40B4-BE49-F238E27FC236}">
                <a16:creationId xmlns:a16="http://schemas.microsoft.com/office/drawing/2014/main" id="{514C4B49-0FC3-485F-ABCF-6B5176A00CF6}"/>
              </a:ext>
            </a:extLst>
          </p:cNvPr>
          <p:cNvSpPr>
            <a:spLocks noChangeShapeType="1"/>
          </p:cNvSpPr>
          <p:nvPr/>
        </p:nvSpPr>
        <p:spPr bwMode="auto">
          <a:xfrm>
            <a:off x="4305301" y="1525591"/>
            <a:ext cx="91122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endParaRPr lang="pt-BR" sz="1801"/>
          </a:p>
        </p:txBody>
      </p:sp>
      <p:sp>
        <p:nvSpPr>
          <p:cNvPr id="10" name="Text Box 9">
            <a:extLst>
              <a:ext uri="{FF2B5EF4-FFF2-40B4-BE49-F238E27FC236}">
                <a16:creationId xmlns:a16="http://schemas.microsoft.com/office/drawing/2014/main" id="{22FFD43F-AB8D-4F60-8BF2-7DD203D5280A}"/>
              </a:ext>
            </a:extLst>
          </p:cNvPr>
          <p:cNvSpPr txBox="1">
            <a:spLocks noChangeArrowheads="1"/>
          </p:cNvSpPr>
          <p:nvPr/>
        </p:nvSpPr>
        <p:spPr bwMode="auto">
          <a:xfrm>
            <a:off x="2154239" y="2279651"/>
            <a:ext cx="2001836" cy="473076"/>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914422" eaLnBrk="0" fontAlgn="base" hangingPunct="0">
              <a:spcBef>
                <a:spcPct val="0"/>
              </a:spcBef>
              <a:spcAft>
                <a:spcPct val="0"/>
              </a:spcAft>
            </a:pPr>
            <a:r>
              <a:rPr lang="pt-BR" altLang="pt-BR" sz="1200" dirty="0">
                <a:latin typeface="Arial Narrow" panose="020B0606020202030204" pitchFamily="34" charset="0"/>
                <a:ea typeface="Times New Roman" panose="02020603050405020304" pitchFamily="18" charset="0"/>
              </a:rPr>
              <a:t>Secretária Executiva</a:t>
            </a:r>
            <a:endParaRPr lang="pt-BR" altLang="pt-BR" sz="1200" dirty="0"/>
          </a:p>
          <a:p>
            <a:pPr algn="ctr" defTabSz="914422" eaLnBrk="0" fontAlgn="base" hangingPunct="0">
              <a:spcBef>
                <a:spcPct val="0"/>
              </a:spcBef>
              <a:spcAft>
                <a:spcPct val="0"/>
              </a:spcAft>
            </a:pPr>
            <a:r>
              <a:rPr lang="pt-BR" altLang="pt-BR" sz="1200" b="1" dirty="0" err="1">
                <a:latin typeface="Arial Narrow" panose="020B0606020202030204" pitchFamily="34" charset="0"/>
                <a:ea typeface="Times New Roman" panose="02020603050405020304" pitchFamily="18" charset="0"/>
              </a:rPr>
              <a:t>Nayra</a:t>
            </a:r>
            <a:r>
              <a:rPr lang="pt-BR" altLang="pt-BR" sz="1200" b="1" dirty="0">
                <a:latin typeface="Arial Narrow" panose="020B0606020202030204" pitchFamily="34" charset="0"/>
                <a:ea typeface="Times New Roman" panose="02020603050405020304" pitchFamily="18" charset="0"/>
              </a:rPr>
              <a:t> Karam Moysés</a:t>
            </a:r>
            <a:endParaRPr lang="pt-BR" altLang="pt-BR" sz="1200" dirty="0">
              <a:latin typeface="Arial" panose="020B0604020202020204" pitchFamily="34" charset="0"/>
            </a:endParaRPr>
          </a:p>
        </p:txBody>
      </p:sp>
      <p:sp>
        <p:nvSpPr>
          <p:cNvPr id="11" name="Text Box 1">
            <a:extLst>
              <a:ext uri="{FF2B5EF4-FFF2-40B4-BE49-F238E27FC236}">
                <a16:creationId xmlns:a16="http://schemas.microsoft.com/office/drawing/2014/main" id="{C00BFB9F-A5AC-4411-9772-B50ABA4A0484}"/>
              </a:ext>
            </a:extLst>
          </p:cNvPr>
          <p:cNvSpPr txBox="1">
            <a:spLocks noChangeArrowheads="1"/>
          </p:cNvSpPr>
          <p:nvPr/>
        </p:nvSpPr>
        <p:spPr bwMode="auto">
          <a:xfrm>
            <a:off x="3821113" y="1360490"/>
            <a:ext cx="1924050" cy="725486"/>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defTabSz="914422" eaLnBrk="0" fontAlgn="base" hangingPunct="0">
              <a:spcBef>
                <a:spcPct val="0"/>
              </a:spcBef>
              <a:spcAft>
                <a:spcPct val="0"/>
              </a:spcAft>
            </a:pPr>
            <a:endParaRPr lang="pt-BR" altLang="pt-BR" sz="1200" dirty="0">
              <a:latin typeface="Arial Narrow" panose="020B0606020202030204" pitchFamily="34" charset="0"/>
              <a:ea typeface="Times New Roman" panose="02020603050405020304" pitchFamily="18" charset="0"/>
            </a:endParaRPr>
          </a:p>
          <a:p>
            <a:pPr algn="ctr" defTabSz="914422" eaLnBrk="0" fontAlgn="base" hangingPunct="0">
              <a:spcBef>
                <a:spcPct val="0"/>
              </a:spcBef>
              <a:spcAft>
                <a:spcPct val="0"/>
              </a:spcAft>
            </a:pPr>
            <a:r>
              <a:rPr lang="pt-BR" altLang="pt-BR" sz="1200" dirty="0">
                <a:latin typeface="Arial Narrow" panose="020B0606020202030204" pitchFamily="34" charset="0"/>
                <a:ea typeface="Times New Roman" panose="02020603050405020304" pitchFamily="18" charset="0"/>
              </a:rPr>
              <a:t>Gabinete</a:t>
            </a:r>
            <a:endParaRPr lang="pt-BR" altLang="pt-BR" sz="1200" dirty="0"/>
          </a:p>
          <a:p>
            <a:pPr algn="ctr" defTabSz="914422" eaLnBrk="0" fontAlgn="base" hangingPunct="0">
              <a:spcBef>
                <a:spcPct val="0"/>
              </a:spcBef>
              <a:spcAft>
                <a:spcPct val="0"/>
              </a:spcAft>
            </a:pPr>
            <a:r>
              <a:rPr lang="pt-BR" altLang="pt-BR" sz="1200" b="1" dirty="0">
                <a:latin typeface="Arial Narrow" panose="020B0606020202030204" pitchFamily="34" charset="0"/>
                <a:ea typeface="Times New Roman" panose="02020603050405020304" pitchFamily="18" charset="0"/>
              </a:rPr>
              <a:t>Secretária</a:t>
            </a:r>
            <a:endParaRPr lang="pt-BR" altLang="pt-BR" sz="1200" dirty="0"/>
          </a:p>
          <a:p>
            <a:pPr algn="ctr" defTabSz="914422" eaLnBrk="0" fontAlgn="base" hangingPunct="0">
              <a:spcBef>
                <a:spcPct val="0"/>
              </a:spcBef>
              <a:spcAft>
                <a:spcPct val="0"/>
              </a:spcAft>
            </a:pPr>
            <a:r>
              <a:rPr lang="pt-BR" altLang="pt-BR" sz="1200" b="1" smtClean="0">
                <a:latin typeface="Arial Narrow" panose="020B0606020202030204" pitchFamily="34" charset="0"/>
                <a:ea typeface="Times New Roman" panose="02020603050405020304" pitchFamily="18" charset="0"/>
              </a:rPr>
              <a:t>LAURA MULLER </a:t>
            </a:r>
            <a:r>
              <a:rPr lang="pt-BR" altLang="pt-BR" sz="1200" b="1" dirty="0">
                <a:latin typeface="Arial Narrow" panose="020B0606020202030204" pitchFamily="34" charset="0"/>
                <a:ea typeface="Times New Roman" panose="02020603050405020304" pitchFamily="18" charset="0"/>
              </a:rPr>
              <a:t>MACHADO</a:t>
            </a:r>
            <a:endParaRPr lang="pt-BR" altLang="pt-BR" sz="1200" dirty="0"/>
          </a:p>
          <a:p>
            <a:pPr defTabSz="914422" eaLnBrk="0" fontAlgn="base" hangingPunct="0">
              <a:spcBef>
                <a:spcPct val="0"/>
              </a:spcBef>
              <a:spcAft>
                <a:spcPct val="0"/>
              </a:spcAft>
            </a:pPr>
            <a:endParaRPr lang="pt-BR" altLang="pt-BR" sz="1801" dirty="0">
              <a:latin typeface="Arial" panose="020B0604020202020204" pitchFamily="34" charset="0"/>
            </a:endParaRPr>
          </a:p>
        </p:txBody>
      </p:sp>
      <p:sp>
        <p:nvSpPr>
          <p:cNvPr id="12" name="Text Box 5">
            <a:extLst>
              <a:ext uri="{FF2B5EF4-FFF2-40B4-BE49-F238E27FC236}">
                <a16:creationId xmlns:a16="http://schemas.microsoft.com/office/drawing/2014/main" id="{1A1DC408-9B7B-404A-AD00-2C43A446FC00}"/>
              </a:ext>
            </a:extLst>
          </p:cNvPr>
          <p:cNvSpPr txBox="1">
            <a:spLocks noChangeArrowheads="1"/>
          </p:cNvSpPr>
          <p:nvPr/>
        </p:nvSpPr>
        <p:spPr bwMode="auto">
          <a:xfrm>
            <a:off x="7286626" y="1674566"/>
            <a:ext cx="1439861" cy="92972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914422" eaLnBrk="0" fontAlgn="base" hangingPunct="0">
              <a:spcBef>
                <a:spcPct val="0"/>
              </a:spcBef>
              <a:spcAft>
                <a:spcPct val="0"/>
              </a:spcAft>
            </a:pPr>
            <a:r>
              <a:rPr lang="pt-BR" altLang="pt-BR" sz="1100" b="1" dirty="0">
                <a:latin typeface="Arial Narrow" panose="020B0606020202030204" pitchFamily="34" charset="0"/>
                <a:ea typeface="Times New Roman" panose="02020603050405020304" pitchFamily="18" charset="0"/>
              </a:rPr>
              <a:t>CONSELHOS</a:t>
            </a:r>
            <a:endParaRPr lang="pt-BR" altLang="pt-BR" sz="800" dirty="0"/>
          </a:p>
          <a:p>
            <a:pPr algn="ctr" defTabSz="914422" eaLnBrk="0" fontAlgn="base" hangingPunct="0">
              <a:spcBef>
                <a:spcPct val="0"/>
              </a:spcBef>
              <a:spcAft>
                <a:spcPct val="0"/>
              </a:spcAft>
            </a:pPr>
            <a:endParaRPr lang="pt-BR" altLang="pt-BR" sz="1100" dirty="0">
              <a:latin typeface="Arial Narrow" panose="020B0606020202030204" pitchFamily="34" charset="0"/>
              <a:ea typeface="Times New Roman" panose="02020603050405020304" pitchFamily="18" charset="0"/>
            </a:endParaRPr>
          </a:p>
          <a:p>
            <a:pPr algn="ctr" defTabSz="914422" eaLnBrk="0" fontAlgn="base" hangingPunct="0">
              <a:spcBef>
                <a:spcPct val="0"/>
              </a:spcBef>
              <a:spcAft>
                <a:spcPct val="0"/>
              </a:spcAft>
            </a:pPr>
            <a:r>
              <a:rPr lang="pt-BR" altLang="pt-BR" sz="1200" dirty="0">
                <a:latin typeface="Arial Narrow" panose="020B0606020202030204" pitchFamily="34" charset="0"/>
                <a:ea typeface="Times New Roman" panose="02020603050405020304" pitchFamily="18" charset="0"/>
              </a:rPr>
              <a:t>CONSEAS</a:t>
            </a:r>
            <a:endParaRPr lang="pt-BR" altLang="pt-BR" sz="1200" dirty="0"/>
          </a:p>
          <a:p>
            <a:pPr algn="ctr" defTabSz="914422" eaLnBrk="0" fontAlgn="base" hangingPunct="0">
              <a:spcBef>
                <a:spcPct val="0"/>
              </a:spcBef>
              <a:spcAft>
                <a:spcPct val="0"/>
              </a:spcAft>
            </a:pPr>
            <a:r>
              <a:rPr lang="pt-BR" altLang="pt-BR" sz="1200" dirty="0">
                <a:latin typeface="Arial Narrow" panose="020B0606020202030204" pitchFamily="34" charset="0"/>
                <a:ea typeface="Times New Roman" panose="02020603050405020304" pitchFamily="18" charset="0"/>
              </a:rPr>
              <a:t>CONDECA</a:t>
            </a:r>
            <a:endParaRPr lang="pt-BR" altLang="pt-BR" sz="1200" dirty="0"/>
          </a:p>
          <a:p>
            <a:pPr algn="ctr" defTabSz="914422" eaLnBrk="0" fontAlgn="base" hangingPunct="0">
              <a:spcBef>
                <a:spcPct val="0"/>
              </a:spcBef>
              <a:spcAft>
                <a:spcPct val="0"/>
              </a:spcAft>
            </a:pPr>
            <a:r>
              <a:rPr lang="pt-BR" altLang="pt-BR" sz="1200" dirty="0">
                <a:latin typeface="Arial Narrow" panose="020B0606020202030204" pitchFamily="34" charset="0"/>
                <a:ea typeface="Times New Roman" panose="02020603050405020304" pitchFamily="18" charset="0"/>
              </a:rPr>
              <a:t>IDOSO</a:t>
            </a:r>
            <a:endParaRPr lang="pt-BR" altLang="pt-BR" sz="1200" dirty="0"/>
          </a:p>
        </p:txBody>
      </p:sp>
      <p:sp>
        <p:nvSpPr>
          <p:cNvPr id="13" name="Text Box 8">
            <a:extLst>
              <a:ext uri="{FF2B5EF4-FFF2-40B4-BE49-F238E27FC236}">
                <a16:creationId xmlns:a16="http://schemas.microsoft.com/office/drawing/2014/main" id="{6FE30333-CA34-40AC-8A21-30F870ABC65D}"/>
              </a:ext>
            </a:extLst>
          </p:cNvPr>
          <p:cNvSpPr txBox="1">
            <a:spLocks noChangeArrowheads="1"/>
          </p:cNvSpPr>
          <p:nvPr/>
        </p:nvSpPr>
        <p:spPr bwMode="auto">
          <a:xfrm>
            <a:off x="1411288" y="4439798"/>
            <a:ext cx="1427966" cy="600516"/>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defTabSz="914422" eaLnBrk="0" fontAlgn="base" hangingPunct="0">
              <a:spcBef>
                <a:spcPct val="0"/>
              </a:spcBef>
              <a:spcAft>
                <a:spcPct val="0"/>
              </a:spcAft>
            </a:pPr>
            <a:r>
              <a:rPr lang="pt-BR" altLang="pt-BR" sz="1001" dirty="0">
                <a:latin typeface="Arial" panose="020B0604020202020204" pitchFamily="34" charset="0"/>
                <a:ea typeface="Times New Roman" panose="02020603050405020304" pitchFamily="18" charset="0"/>
              </a:rPr>
              <a:t>   </a:t>
            </a:r>
            <a:endParaRPr lang="pt-BR" altLang="pt-BR" sz="800" dirty="0">
              <a:latin typeface="Arial" panose="020B0604020202020204" pitchFamily="34" charset="0"/>
            </a:endParaRPr>
          </a:p>
          <a:p>
            <a:pPr defTabSz="914422" eaLnBrk="0" fontAlgn="base" hangingPunct="0">
              <a:spcBef>
                <a:spcPct val="0"/>
              </a:spcBef>
              <a:spcAft>
                <a:spcPct val="0"/>
              </a:spcAft>
            </a:pPr>
            <a:r>
              <a:rPr lang="pt-BR" altLang="pt-BR" sz="1401" dirty="0">
                <a:latin typeface="Arial" panose="020B0604020202020204" pitchFamily="34" charset="0"/>
                <a:ea typeface="Times New Roman" panose="02020603050405020304" pitchFamily="18" charset="0"/>
              </a:rPr>
              <a:t>       </a:t>
            </a:r>
            <a:r>
              <a:rPr lang="pt-BR" altLang="pt-BR" sz="1401" b="1" dirty="0">
                <a:latin typeface="Arial" panose="020B0604020202020204" pitchFamily="34" charset="0"/>
                <a:ea typeface="Times New Roman" panose="02020603050405020304" pitchFamily="18" charset="0"/>
              </a:rPr>
              <a:t>26   DRADS</a:t>
            </a:r>
            <a:endParaRPr lang="pt-BR" altLang="pt-BR" sz="1401" dirty="0">
              <a:latin typeface="Arial" panose="020B0604020202020204" pitchFamily="34" charset="0"/>
            </a:endParaRPr>
          </a:p>
        </p:txBody>
      </p:sp>
      <p:sp>
        <p:nvSpPr>
          <p:cNvPr id="14" name="Rectangle 4">
            <a:extLst>
              <a:ext uri="{FF2B5EF4-FFF2-40B4-BE49-F238E27FC236}">
                <a16:creationId xmlns:a16="http://schemas.microsoft.com/office/drawing/2014/main" id="{88309E11-64D0-4889-A2FB-4B39CBECA3AB}"/>
              </a:ext>
            </a:extLst>
          </p:cNvPr>
          <p:cNvSpPr>
            <a:spLocks noChangeArrowheads="1"/>
          </p:cNvSpPr>
          <p:nvPr/>
        </p:nvSpPr>
        <p:spPr bwMode="auto">
          <a:xfrm>
            <a:off x="4975225" y="2292354"/>
            <a:ext cx="1955801" cy="420688"/>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914422" eaLnBrk="0" fontAlgn="base" hangingPunct="0">
              <a:spcBef>
                <a:spcPct val="0"/>
              </a:spcBef>
              <a:spcAft>
                <a:spcPct val="0"/>
              </a:spcAft>
            </a:pPr>
            <a:r>
              <a:rPr lang="pt-BR" altLang="pt-BR" sz="1200" dirty="0">
                <a:latin typeface="Arial Narrow" panose="020B0606020202030204" pitchFamily="34" charset="0"/>
                <a:ea typeface="Times New Roman" panose="02020603050405020304" pitchFamily="18" charset="0"/>
                <a:cs typeface="Arial" panose="020B0604020202020204" pitchFamily="34" charset="0"/>
              </a:rPr>
              <a:t>Chefe de Gabinete</a:t>
            </a:r>
            <a:endParaRPr lang="pt-BR" altLang="pt-BR" sz="1200" dirty="0"/>
          </a:p>
          <a:p>
            <a:pPr algn="ctr" defTabSz="914422" eaLnBrk="0" fontAlgn="base" hangingPunct="0">
              <a:spcBef>
                <a:spcPct val="0"/>
              </a:spcBef>
              <a:spcAft>
                <a:spcPct val="0"/>
              </a:spcAft>
            </a:pPr>
            <a:r>
              <a:rPr lang="pt-BR" altLang="pt-BR" sz="1200" b="1" dirty="0">
                <a:latin typeface="Arial Narrow" panose="020B0606020202030204" pitchFamily="34" charset="0"/>
                <a:ea typeface="Times New Roman" panose="02020603050405020304" pitchFamily="18" charset="0"/>
                <a:cs typeface="Arial" panose="020B0604020202020204" pitchFamily="34" charset="0"/>
              </a:rPr>
              <a:t>Paola Forjaz</a:t>
            </a:r>
            <a:endParaRPr lang="pt-BR" altLang="pt-BR" sz="1200" dirty="0">
              <a:latin typeface="Arial" panose="020B0604020202020204" pitchFamily="34" charset="0"/>
            </a:endParaRPr>
          </a:p>
        </p:txBody>
      </p:sp>
      <p:sp>
        <p:nvSpPr>
          <p:cNvPr id="15" name="Text Box 3">
            <a:extLst>
              <a:ext uri="{FF2B5EF4-FFF2-40B4-BE49-F238E27FC236}">
                <a16:creationId xmlns:a16="http://schemas.microsoft.com/office/drawing/2014/main" id="{538D8921-8173-406F-AEE0-AE006C575D31}"/>
              </a:ext>
            </a:extLst>
          </p:cNvPr>
          <p:cNvSpPr txBox="1">
            <a:spLocks noChangeArrowheads="1"/>
          </p:cNvSpPr>
          <p:nvPr/>
        </p:nvSpPr>
        <p:spPr bwMode="auto">
          <a:xfrm>
            <a:off x="7588489" y="3213894"/>
            <a:ext cx="1439861" cy="893764"/>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914422" eaLnBrk="0" fontAlgn="base" hangingPunct="0">
              <a:spcBef>
                <a:spcPct val="0"/>
              </a:spcBef>
              <a:spcAft>
                <a:spcPct val="0"/>
              </a:spcAft>
            </a:pPr>
            <a:r>
              <a:rPr lang="pt-BR" altLang="pt-BR" sz="1100" b="1" dirty="0">
                <a:latin typeface="Arial Narrow" panose="020B0606020202030204" pitchFamily="34" charset="0"/>
                <a:ea typeface="Times New Roman" panose="02020603050405020304" pitchFamily="18" charset="0"/>
              </a:rPr>
              <a:t>EDESP</a:t>
            </a:r>
            <a:endParaRPr lang="pt-BR" altLang="pt-BR" sz="800" dirty="0"/>
          </a:p>
          <a:p>
            <a:pPr algn="ctr" defTabSz="914422" eaLnBrk="0" fontAlgn="base" hangingPunct="0">
              <a:spcBef>
                <a:spcPct val="0"/>
              </a:spcBef>
              <a:spcAft>
                <a:spcPct val="0"/>
              </a:spcAft>
            </a:pPr>
            <a:r>
              <a:rPr lang="pt-BR" altLang="pt-BR" sz="1100" dirty="0">
                <a:latin typeface="Arial Narrow" panose="020B0606020202030204" pitchFamily="34" charset="0"/>
                <a:ea typeface="Times New Roman" panose="02020603050405020304" pitchFamily="18" charset="0"/>
              </a:rPr>
              <a:t>Escola de Desenvolvimento Social</a:t>
            </a:r>
            <a:endParaRPr lang="pt-BR" altLang="pt-BR" sz="1801" dirty="0">
              <a:latin typeface="Arial" panose="020B0604020202020204" pitchFamily="34" charset="0"/>
            </a:endParaRPr>
          </a:p>
        </p:txBody>
      </p:sp>
      <p:sp>
        <p:nvSpPr>
          <p:cNvPr id="16" name="Freeform 7">
            <a:extLst>
              <a:ext uri="{FF2B5EF4-FFF2-40B4-BE49-F238E27FC236}">
                <a16:creationId xmlns:a16="http://schemas.microsoft.com/office/drawing/2014/main" id="{AC3DEC68-DB34-4768-9C9E-C89573FED2DA}"/>
              </a:ext>
            </a:extLst>
          </p:cNvPr>
          <p:cNvSpPr>
            <a:spLocks/>
          </p:cNvSpPr>
          <p:nvPr/>
        </p:nvSpPr>
        <p:spPr bwMode="auto">
          <a:xfrm rot="16200000">
            <a:off x="647758" y="3827787"/>
            <a:ext cx="600516" cy="926546"/>
          </a:xfrm>
          <a:custGeom>
            <a:avLst/>
            <a:gdLst>
              <a:gd name="T0" fmla="*/ 0 w 905"/>
              <a:gd name="T1" fmla="*/ 543 h 543"/>
              <a:gd name="T2" fmla="*/ 0 w 905"/>
              <a:gd name="T3" fmla="*/ 0 h 543"/>
              <a:gd name="T4" fmla="*/ 905 w 905"/>
              <a:gd name="T5" fmla="*/ 0 h 543"/>
              <a:gd name="T6" fmla="*/ 905 w 905"/>
              <a:gd name="T7" fmla="*/ 543 h 543"/>
            </a:gdLst>
            <a:ahLst/>
            <a:cxnLst>
              <a:cxn ang="0">
                <a:pos x="T0" y="T1"/>
              </a:cxn>
              <a:cxn ang="0">
                <a:pos x="T2" y="T3"/>
              </a:cxn>
              <a:cxn ang="0">
                <a:pos x="T4" y="T5"/>
              </a:cxn>
              <a:cxn ang="0">
                <a:pos x="T6" y="T7"/>
              </a:cxn>
            </a:cxnLst>
            <a:rect l="0" t="0" r="r" b="b"/>
            <a:pathLst>
              <a:path w="905" h="543">
                <a:moveTo>
                  <a:pt x="0" y="543"/>
                </a:moveTo>
                <a:lnTo>
                  <a:pt x="0" y="0"/>
                </a:lnTo>
                <a:lnTo>
                  <a:pt x="905" y="0"/>
                </a:lnTo>
                <a:lnTo>
                  <a:pt x="905" y="543"/>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endParaRPr lang="pt-BR" sz="1801"/>
          </a:p>
        </p:txBody>
      </p:sp>
      <p:sp>
        <p:nvSpPr>
          <p:cNvPr id="18" name="Rectangle 17">
            <a:extLst>
              <a:ext uri="{FF2B5EF4-FFF2-40B4-BE49-F238E27FC236}">
                <a16:creationId xmlns:a16="http://schemas.microsoft.com/office/drawing/2014/main" id="{5C71DA7A-641B-4EAD-814A-ECA0425FD35B}"/>
              </a:ext>
            </a:extLst>
          </p:cNvPr>
          <p:cNvSpPr>
            <a:spLocks noChangeArrowheads="1"/>
          </p:cNvSpPr>
          <p:nvPr/>
        </p:nvSpPr>
        <p:spPr bwMode="auto">
          <a:xfrm>
            <a:off x="152403" y="196272"/>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pt-BR" sz="1801"/>
          </a:p>
        </p:txBody>
      </p:sp>
      <p:sp>
        <p:nvSpPr>
          <p:cNvPr id="19" name="Rectangle 18">
            <a:extLst>
              <a:ext uri="{FF2B5EF4-FFF2-40B4-BE49-F238E27FC236}">
                <a16:creationId xmlns:a16="http://schemas.microsoft.com/office/drawing/2014/main" id="{5A34258B-836A-42D9-8FDC-E84BCA261F1E}"/>
              </a:ext>
            </a:extLst>
          </p:cNvPr>
          <p:cNvSpPr>
            <a:spLocks noChangeArrowheads="1"/>
          </p:cNvSpPr>
          <p:nvPr/>
        </p:nvSpPr>
        <p:spPr bwMode="auto">
          <a:xfrm>
            <a:off x="152400" y="286309"/>
            <a:ext cx="1107996" cy="64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pPr defTabSz="914422" eaLnBrk="0" fontAlgn="base" hangingPunct="0">
              <a:spcBef>
                <a:spcPct val="0"/>
              </a:spcBef>
              <a:spcAft>
                <a:spcPct val="0"/>
              </a:spcAft>
            </a:pPr>
            <a:r>
              <a:rPr lang="pt-BR" altLang="pt-BR" sz="1801">
                <a:latin typeface="Arial" panose="020B0604020202020204" pitchFamily="34" charset="0"/>
              </a:rPr>
              <a:t>	</a:t>
            </a:r>
          </a:p>
          <a:p>
            <a:pPr defTabSz="914422" eaLnBrk="0" fontAlgn="base" hangingPunct="0">
              <a:spcBef>
                <a:spcPct val="0"/>
              </a:spcBef>
              <a:spcAft>
                <a:spcPct val="0"/>
              </a:spcAft>
            </a:pPr>
            <a:endParaRPr lang="pt-BR" altLang="pt-BR" sz="1801">
              <a:latin typeface="Arial" panose="020B0604020202020204" pitchFamily="34" charset="0"/>
            </a:endParaRPr>
          </a:p>
        </p:txBody>
      </p:sp>
      <p:sp>
        <p:nvSpPr>
          <p:cNvPr id="20" name="Rectangle 23">
            <a:extLst>
              <a:ext uri="{FF2B5EF4-FFF2-40B4-BE49-F238E27FC236}">
                <a16:creationId xmlns:a16="http://schemas.microsoft.com/office/drawing/2014/main" id="{90D68DC7-F8DD-47D6-987B-12125CDF3989}"/>
              </a:ext>
            </a:extLst>
          </p:cNvPr>
          <p:cNvSpPr>
            <a:spLocks noChangeArrowheads="1"/>
          </p:cNvSpPr>
          <p:nvPr/>
        </p:nvSpPr>
        <p:spPr bwMode="auto">
          <a:xfrm>
            <a:off x="152403" y="240208"/>
            <a:ext cx="184731" cy="73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pPr defTabSz="914422" eaLnBrk="0" fontAlgn="base" hangingPunct="0">
              <a:spcBef>
                <a:spcPct val="0"/>
              </a:spcBef>
              <a:spcAft>
                <a:spcPct val="0"/>
              </a:spcAft>
            </a:pPr>
            <a:endParaRPr lang="pt-BR" altLang="pt-BR" sz="1200"/>
          </a:p>
          <a:p>
            <a:pPr defTabSz="914422" eaLnBrk="0" fontAlgn="base" hangingPunct="0">
              <a:spcBef>
                <a:spcPct val="0"/>
              </a:spcBef>
              <a:spcAft>
                <a:spcPct val="0"/>
              </a:spcAft>
            </a:pPr>
            <a:r>
              <a:rPr lang="pt-BR" altLang="pt-BR" sz="1200">
                <a:latin typeface="Arial" panose="020B0604020202020204" pitchFamily="34" charset="0"/>
              </a:rPr>
              <a:t/>
            </a:r>
            <a:br>
              <a:rPr lang="pt-BR" altLang="pt-BR" sz="1200">
                <a:latin typeface="Arial" panose="020B0604020202020204" pitchFamily="34" charset="0"/>
              </a:rPr>
            </a:br>
            <a:endParaRPr lang="pt-BR" altLang="pt-BR" sz="1801">
              <a:latin typeface="Arial" panose="020B0604020202020204" pitchFamily="34" charset="0"/>
            </a:endParaRPr>
          </a:p>
        </p:txBody>
      </p:sp>
      <p:sp>
        <p:nvSpPr>
          <p:cNvPr id="21" name="Rectangle 25">
            <a:extLst>
              <a:ext uri="{FF2B5EF4-FFF2-40B4-BE49-F238E27FC236}">
                <a16:creationId xmlns:a16="http://schemas.microsoft.com/office/drawing/2014/main" id="{21B3E867-706D-4978-BCDD-4D873104FCF5}"/>
              </a:ext>
            </a:extLst>
          </p:cNvPr>
          <p:cNvSpPr>
            <a:spLocks noChangeArrowheads="1"/>
          </p:cNvSpPr>
          <p:nvPr/>
        </p:nvSpPr>
        <p:spPr bwMode="auto">
          <a:xfrm>
            <a:off x="3" y="43872"/>
            <a:ext cx="184731" cy="36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1" rIns="91440" bIns="45721" numCol="1" anchor="ctr" anchorCtr="0" compatLnSpc="1">
            <a:prstTxWarp prst="textNoShape">
              <a:avLst/>
            </a:prstTxWarp>
            <a:spAutoFit/>
          </a:bodyPr>
          <a:lstStyle/>
          <a:p>
            <a:endParaRPr lang="pt-BR" sz="1801"/>
          </a:p>
        </p:txBody>
      </p:sp>
      <p:graphicFrame>
        <p:nvGraphicFramePr>
          <p:cNvPr id="22" name="Objeto 21">
            <a:extLst>
              <a:ext uri="{FF2B5EF4-FFF2-40B4-BE49-F238E27FC236}">
                <a16:creationId xmlns:a16="http://schemas.microsoft.com/office/drawing/2014/main" id="{723FE434-FDF8-4943-BE30-F8F3D3E3D333}"/>
              </a:ext>
            </a:extLst>
          </p:cNvPr>
          <p:cNvGraphicFramePr>
            <a:graphicFrameLocks noChangeAspect="1"/>
          </p:cNvGraphicFramePr>
          <p:nvPr>
            <p:extLst>
              <p:ext uri="{D42A27DB-BD31-4B8C-83A1-F6EECF244321}">
                <p14:modId xmlns:p14="http://schemas.microsoft.com/office/powerpoint/2010/main" val="2806851592"/>
              </p:ext>
            </p:extLst>
          </p:nvPr>
        </p:nvGraphicFramePr>
        <p:xfrm>
          <a:off x="1058864" y="111681"/>
          <a:ext cx="704850" cy="752475"/>
        </p:xfrm>
        <a:graphic>
          <a:graphicData uri="http://schemas.openxmlformats.org/presentationml/2006/ole">
            <mc:AlternateContent xmlns:mc="http://schemas.openxmlformats.org/markup-compatibility/2006">
              <mc:Choice xmlns:v="urn:schemas-microsoft-com:vml" Requires="v">
                <p:oleObj spid="_x0000_s2136" name="Picture" r:id="rId3" imgW="610613" imgH="647067" progId="Word.Picture.8">
                  <p:embed/>
                </p:oleObj>
              </mc:Choice>
              <mc:Fallback>
                <p:oleObj name="Picture" r:id="rId3" imgW="610613" imgH="647067" progId="Word.Picture.8">
                  <p:embed/>
                  <p:pic>
                    <p:nvPicPr>
                      <p:cNvPr id="0" name="Object 2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058864" y="111681"/>
                        <a:ext cx="7048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6">
            <a:extLst>
              <a:ext uri="{FF2B5EF4-FFF2-40B4-BE49-F238E27FC236}">
                <a16:creationId xmlns:a16="http://schemas.microsoft.com/office/drawing/2014/main" id="{1003E360-B7DC-43B7-8BC9-1817C88AB731}"/>
              </a:ext>
            </a:extLst>
          </p:cNvPr>
          <p:cNvSpPr>
            <a:spLocks noChangeArrowheads="1"/>
          </p:cNvSpPr>
          <p:nvPr/>
        </p:nvSpPr>
        <p:spPr bwMode="auto">
          <a:xfrm>
            <a:off x="1663700" y="219590"/>
            <a:ext cx="3723548" cy="738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1" rIns="91440" bIns="45721" numCol="1" anchor="ctr" anchorCtr="0" compatLnSpc="1">
            <a:prstTxWarp prst="textNoShape">
              <a:avLst/>
            </a:prstTxWarp>
            <a:spAutoFit/>
          </a:bodyPr>
          <a:lstStyle>
            <a:lvl1pPr indent="900113"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2806700" algn="ctr"/>
                <a:tab pos="5611813" algn="r"/>
              </a:tabLst>
              <a:defRPr>
                <a:solidFill>
                  <a:schemeClr val="tx1"/>
                </a:solidFill>
                <a:latin typeface="Arial" panose="020B0604020202020204" pitchFamily="34" charset="0"/>
              </a:defRPr>
            </a:lvl9pPr>
          </a:lstStyle>
          <a:p>
            <a:pPr indent="900136" defTabSz="914422">
              <a:tabLst>
                <a:tab pos="2806771" algn="ctr"/>
                <a:tab pos="5611953" algn="r"/>
              </a:tabLst>
            </a:pPr>
            <a:r>
              <a:rPr lang="pt-BR" altLang="pt-BR" sz="1200" b="1" dirty="0">
                <a:latin typeface="Times New Roman" panose="02020603050405020304" pitchFamily="18" charset="0"/>
                <a:cs typeface="Times New Roman" panose="02020603050405020304" pitchFamily="18" charset="0"/>
              </a:rPr>
              <a:t>Governo do Estado de São Paulo</a:t>
            </a:r>
            <a:endParaRPr lang="pt-BR" altLang="pt-BR" sz="1200" dirty="0">
              <a:latin typeface="Times New Roman" panose="02020603050405020304" pitchFamily="18" charset="0"/>
              <a:cs typeface="Times New Roman" panose="02020603050405020304" pitchFamily="18" charset="0"/>
            </a:endParaRPr>
          </a:p>
          <a:p>
            <a:pPr indent="900136" defTabSz="914422">
              <a:tabLst>
                <a:tab pos="2806771" algn="ctr"/>
                <a:tab pos="5611953" algn="r"/>
              </a:tabLst>
            </a:pPr>
            <a:r>
              <a:rPr lang="pt-BR" altLang="pt-BR" sz="1200" b="1" dirty="0">
                <a:latin typeface="Times New Roman" panose="02020603050405020304" pitchFamily="18" charset="0"/>
                <a:cs typeface="Times New Roman" panose="02020603050405020304" pitchFamily="18" charset="0"/>
              </a:rPr>
              <a:t>Secretaria de Desenvolvimento Social</a:t>
            </a:r>
            <a:endParaRPr lang="pt-BR" altLang="pt-BR" sz="1200" dirty="0">
              <a:latin typeface="Times New Roman" panose="02020603050405020304" pitchFamily="18" charset="0"/>
              <a:cs typeface="Times New Roman" panose="02020603050405020304" pitchFamily="18" charset="0"/>
            </a:endParaRPr>
          </a:p>
          <a:p>
            <a:pPr indent="900136" defTabSz="914422">
              <a:tabLst>
                <a:tab pos="2806771" algn="ctr"/>
                <a:tab pos="5611953" algn="r"/>
              </a:tabLst>
            </a:pPr>
            <a:endParaRPr lang="pt-BR" altLang="pt-BR" sz="1801" dirty="0"/>
          </a:p>
        </p:txBody>
      </p:sp>
      <p:cxnSp>
        <p:nvCxnSpPr>
          <p:cNvPr id="25" name="Conector: Angulado 24">
            <a:extLst>
              <a:ext uri="{FF2B5EF4-FFF2-40B4-BE49-F238E27FC236}">
                <a16:creationId xmlns:a16="http://schemas.microsoft.com/office/drawing/2014/main" id="{86A60CCA-E08D-402A-9487-00E52A3F0DBC}"/>
              </a:ext>
            </a:extLst>
          </p:cNvPr>
          <p:cNvCxnSpPr/>
          <p:nvPr/>
        </p:nvCxnSpPr>
        <p:spPr>
          <a:xfrm rot="5400000">
            <a:off x="4575178" y="2254250"/>
            <a:ext cx="76201" cy="12700"/>
          </a:xfrm>
          <a:prstGeom prst="bentConnector3">
            <a:avLst>
              <a:gd name="adj1" fmla="val 64458"/>
            </a:avLst>
          </a:prstGeom>
        </p:spPr>
        <p:style>
          <a:lnRef idx="1">
            <a:schemeClr val="accent1"/>
          </a:lnRef>
          <a:fillRef idx="0">
            <a:schemeClr val="accent1"/>
          </a:fillRef>
          <a:effectRef idx="0">
            <a:schemeClr val="accent1"/>
          </a:effectRef>
          <a:fontRef idx="minor">
            <a:schemeClr val="tx1"/>
          </a:fontRef>
        </p:style>
      </p:cxnSp>
      <p:cxnSp>
        <p:nvCxnSpPr>
          <p:cNvPr id="28" name="Conector: Angulado 27">
            <a:extLst>
              <a:ext uri="{FF2B5EF4-FFF2-40B4-BE49-F238E27FC236}">
                <a16:creationId xmlns:a16="http://schemas.microsoft.com/office/drawing/2014/main" id="{FCF4972D-52B2-4DE5-AEB6-5E5FA0050049}"/>
              </a:ext>
            </a:extLst>
          </p:cNvPr>
          <p:cNvCxnSpPr>
            <a:cxnSpLocks/>
          </p:cNvCxnSpPr>
          <p:nvPr/>
        </p:nvCxnSpPr>
        <p:spPr>
          <a:xfrm>
            <a:off x="6666700" y="2298704"/>
            <a:ext cx="600009" cy="649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24C1BE28-CEDA-454A-BB0C-FE6C38C4B683}"/>
              </a:ext>
            </a:extLst>
          </p:cNvPr>
          <p:cNvSpPr txBox="1"/>
          <p:nvPr/>
        </p:nvSpPr>
        <p:spPr>
          <a:xfrm>
            <a:off x="3189083" y="4449996"/>
            <a:ext cx="4647156" cy="923714"/>
          </a:xfrm>
          <a:prstGeom prst="rect">
            <a:avLst/>
          </a:prstGeom>
          <a:noFill/>
        </p:spPr>
        <p:txBody>
          <a:bodyPr wrap="square">
            <a:spAutoFit/>
          </a:bodyPr>
          <a:lstStyle/>
          <a:p>
            <a:pPr algn="ctr"/>
            <a:r>
              <a:rPr lang="pt-BR" sz="1801" dirty="0"/>
              <a:t>O quadro atual da SEDS é de 230 servidores na SEDE e 175 nas regionais.</a:t>
            </a:r>
          </a:p>
          <a:p>
            <a:endParaRPr lang="pt-BR" sz="1801" dirty="0"/>
          </a:p>
        </p:txBody>
      </p:sp>
    </p:spTree>
    <p:extLst>
      <p:ext uri="{BB962C8B-B14F-4D97-AF65-F5344CB8AC3E}">
        <p14:creationId xmlns:p14="http://schemas.microsoft.com/office/powerpoint/2010/main" val="3451738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p:cNvGraphicFramePr>
            <a:graphicFrameLocks noChangeAspect="1"/>
          </p:cNvGraphicFramePr>
          <p:nvPr>
            <p:extLst>
              <p:ext uri="{D42A27DB-BD31-4B8C-83A1-F6EECF244321}">
                <p14:modId xmlns:p14="http://schemas.microsoft.com/office/powerpoint/2010/main" val="3554693563"/>
              </p:ext>
            </p:extLst>
          </p:nvPr>
        </p:nvGraphicFramePr>
        <p:xfrm>
          <a:off x="1524000" y="1135063"/>
          <a:ext cx="6096000" cy="2871787"/>
        </p:xfrm>
        <a:graphic>
          <a:graphicData uri="http://schemas.openxmlformats.org/presentationml/2006/ole">
            <mc:AlternateContent xmlns:mc="http://schemas.openxmlformats.org/markup-compatibility/2006">
              <mc:Choice xmlns:v="urn:schemas-microsoft-com:vml" Requires="v">
                <p:oleObj spid="_x0000_s9239" name="Planilha" r:id="rId3" imgW="17040113" imgH="8029618" progId="Excel.Sheet.8">
                  <p:embed/>
                </p:oleObj>
              </mc:Choice>
              <mc:Fallback>
                <p:oleObj name="Planilha" r:id="rId3" imgW="17040113" imgH="8029618" progId="Excel.Sheet.8">
                  <p:embed/>
                  <p:pic>
                    <p:nvPicPr>
                      <p:cNvPr id="0" name=""/>
                      <p:cNvPicPr/>
                      <p:nvPr/>
                    </p:nvPicPr>
                    <p:blipFill>
                      <a:blip r:embed="rId4"/>
                      <a:stretch>
                        <a:fillRect/>
                      </a:stretch>
                    </p:blipFill>
                    <p:spPr>
                      <a:xfrm>
                        <a:off x="1524000" y="1135063"/>
                        <a:ext cx="6096000" cy="2871787"/>
                      </a:xfrm>
                      <a:prstGeom prst="rect">
                        <a:avLst/>
                      </a:prstGeom>
                    </p:spPr>
                  </p:pic>
                </p:oleObj>
              </mc:Fallback>
            </mc:AlternateContent>
          </a:graphicData>
        </a:graphic>
      </p:graphicFrame>
    </p:spTree>
    <p:extLst>
      <p:ext uri="{BB962C8B-B14F-4D97-AF65-F5344CB8AC3E}">
        <p14:creationId xmlns:p14="http://schemas.microsoft.com/office/powerpoint/2010/main" val="3942012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C61C3-3D63-4FD1-A00A-65B333D0EC94}"/>
              </a:ext>
            </a:extLst>
          </p:cNvPr>
          <p:cNvSpPr>
            <a:spLocks noGrp="1"/>
          </p:cNvSpPr>
          <p:nvPr>
            <p:ph type="title"/>
          </p:nvPr>
        </p:nvSpPr>
        <p:spPr>
          <a:xfrm>
            <a:off x="1944695" y="468085"/>
            <a:ext cx="6683765" cy="375980"/>
          </a:xfrm>
        </p:spPr>
        <p:txBody>
          <a:bodyPr/>
          <a:lstStyle/>
          <a:p>
            <a:r>
              <a:rPr lang="pt-BR" sz="1801" dirty="0">
                <a:latin typeface="Verdana" panose="020B0604030504040204" pitchFamily="34" charset="0"/>
                <a:ea typeface="Times New Roman" panose="02020603050405020304" pitchFamily="18" charset="0"/>
              </a:rPr>
              <a:t> </a:t>
            </a:r>
            <a:r>
              <a:rPr lang="pt-BR" sz="1801" b="1" dirty="0">
                <a:latin typeface="Verdana" panose="020B0604030504040204" pitchFamily="34" charset="0"/>
                <a:ea typeface="Times New Roman" panose="02020603050405020304" pitchFamily="18" charset="0"/>
              </a:rPr>
              <a:t>CONCESSÃO DE SEXTA – PARTE</a:t>
            </a:r>
            <a:endParaRPr lang="pt-BR" dirty="0"/>
          </a:p>
        </p:txBody>
      </p:sp>
      <p:sp>
        <p:nvSpPr>
          <p:cNvPr id="3" name="Espaço Reservado para Conteúdo 2">
            <a:extLst>
              <a:ext uri="{FF2B5EF4-FFF2-40B4-BE49-F238E27FC236}">
                <a16:creationId xmlns:a16="http://schemas.microsoft.com/office/drawing/2014/main" id="{056A7BD0-7399-4172-A334-9E103316E5E0}"/>
              </a:ext>
            </a:extLst>
          </p:cNvPr>
          <p:cNvSpPr>
            <a:spLocks noGrp="1"/>
          </p:cNvSpPr>
          <p:nvPr>
            <p:ph idx="1"/>
          </p:nvPr>
        </p:nvSpPr>
        <p:spPr>
          <a:xfrm>
            <a:off x="1812955" y="931989"/>
            <a:ext cx="6686549" cy="3743433"/>
          </a:xfrm>
        </p:spPr>
        <p:txBody>
          <a:bodyPr/>
          <a:lstStyle/>
          <a:p>
            <a:r>
              <a:rPr lang="pt-BR" sz="1801" dirty="0">
                <a:latin typeface="Verdana" panose="020B0604030504040204" pitchFamily="34" charset="0"/>
                <a:ea typeface="Times New Roman" panose="02020603050405020304" pitchFamily="18" charset="0"/>
                <a:cs typeface="Times New Roman" panose="02020603050405020304" pitchFamily="18" charset="0"/>
              </a:rPr>
              <a:t>O  Servidor  terá  direito  a  concessão  da  Sexta Parte dos vencimentos   ao  completarem  os  20  anos  de  Efetivo  exercício, sendo  a  concessão  na  mesma  data  do 4º ATS ( Adicional por Tempo de Serviço).</a:t>
            </a:r>
            <a:endParaRPr lang="pt-BR" dirty="0"/>
          </a:p>
        </p:txBody>
      </p:sp>
      <mc:AlternateContent xmlns:mc="http://schemas.openxmlformats.org/markup-compatibility/2006">
        <mc:Choice xmlns="" xmlns:pslz="http://schemas.microsoft.com/office/powerpoint/2016/slidezoom" Requires="pslz">
          <p:graphicFrame>
            <p:nvGraphicFramePr>
              <p:cNvPr id="6" name="Zoom de Slide 5">
                <a:extLst>
                  <a:ext uri="{FF2B5EF4-FFF2-40B4-BE49-F238E27FC236}">
                    <a16:creationId xmlns:a16="http://schemas.microsoft.com/office/drawing/2014/main" id="{93C4AAFA-6A83-43B3-A323-D3EE46F3A986}"/>
                  </a:ext>
                </a:extLst>
              </p:cNvPr>
              <p:cNvGraphicFramePr>
                <a:graphicFrameLocks noChangeAspect="1"/>
              </p:cNvGraphicFramePr>
              <p:nvPr>
                <p:extLst>
                  <p:ext uri="{D42A27DB-BD31-4B8C-83A1-F6EECF244321}">
                    <p14:modId xmlns:p14="http://schemas.microsoft.com/office/powerpoint/2010/main" val="1849361858"/>
                  </p:ext>
                </p:extLst>
              </p:nvPr>
            </p:nvGraphicFramePr>
            <p:xfrm>
              <a:off x="2428529" y="2613472"/>
              <a:ext cx="3821998" cy="2149874"/>
            </p:xfrm>
            <a:graphic>
              <a:graphicData uri="http://schemas.microsoft.com/office/powerpoint/2016/slidezoom">
                <pslz:sldZm>
                  <pslz:sldZmObj sldId="266" cId="1030355019">
                    <pslz:zmPr id="{C4327F7D-EF6A-4F68-8E34-63E7C03FB92D}" transitionDur="1000" showBg="0">
                      <p166:blipFill xmlns:p166="http://schemas.microsoft.com/office/powerpoint/2016/6/main">
                        <a:blip r:embed="rId2"/>
                        <a:stretch>
                          <a:fillRect/>
                        </a:stretch>
                      </p166:blipFill>
                      <p166:spPr xmlns:p166="http://schemas.microsoft.com/office/powerpoint/2016/6/main">
                        <a:xfrm>
                          <a:off x="0" y="0"/>
                          <a:ext cx="3821998" cy="2149874"/>
                        </a:xfrm>
                        <a:prstGeom prst="rect">
                          <a:avLst/>
                        </a:prstGeom>
                      </p166:spPr>
                    </pslz:zmPr>
                  </pslz:sldZmObj>
                </pslz:sldZm>
              </a:graphicData>
            </a:graphic>
          </p:graphicFrame>
        </mc:Choice>
        <mc:Fallback>
          <p:pic>
            <p:nvPicPr>
              <p:cNvPr id="6" name="Zoom de Slide 5">
                <a:hlinkClick r:id="rId3" action="ppaction://hlinksldjump"/>
                <a:extLst>
                  <a:ext uri="{FF2B5EF4-FFF2-40B4-BE49-F238E27FC236}">
                    <a16:creationId xmlns:a16="http://schemas.microsoft.com/office/drawing/2014/main" id="{93C4AAFA-6A83-43B3-A323-D3EE46F3A986}"/>
                  </a:ext>
                </a:extLst>
              </p:cNvPr>
              <p:cNvPicPr>
                <a:picLocks noGrp="1" noRot="1" noChangeAspect="1" noMove="1" noResize="1" noEditPoints="1" noAdjustHandles="1" noChangeArrowheads="1" noChangeShapeType="1"/>
              </p:cNvPicPr>
              <p:nvPr/>
            </p:nvPicPr>
            <p:blipFill>
              <a:blip r:embed="rId4"/>
              <a:stretch>
                <a:fillRect/>
              </a:stretch>
            </p:blipFill>
            <p:spPr>
              <a:xfrm>
                <a:off x="2428529" y="2613472"/>
                <a:ext cx="3821998" cy="2149874"/>
              </a:xfrm>
              <a:prstGeom prst="rect">
                <a:avLst/>
              </a:prstGeom>
            </p:spPr>
          </p:pic>
        </mc:Fallback>
      </mc:AlternateContent>
    </p:spTree>
    <p:extLst>
      <p:ext uri="{BB962C8B-B14F-4D97-AF65-F5344CB8AC3E}">
        <p14:creationId xmlns:p14="http://schemas.microsoft.com/office/powerpoint/2010/main" val="2886797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1225F-0AA0-4FB3-9C6D-A4EC6011AD95}"/>
              </a:ext>
            </a:extLst>
          </p:cNvPr>
          <p:cNvSpPr>
            <a:spLocks noGrp="1"/>
          </p:cNvSpPr>
          <p:nvPr>
            <p:ph type="title"/>
          </p:nvPr>
        </p:nvSpPr>
        <p:spPr>
          <a:xfrm>
            <a:off x="1944695" y="468082"/>
            <a:ext cx="4174751" cy="516656"/>
          </a:xfrm>
        </p:spPr>
        <p:txBody>
          <a:bodyPr>
            <a:normAutofit fontScale="90000"/>
          </a:bodyPr>
          <a:lstStyle/>
          <a:p>
            <a:r>
              <a:rPr lang="pt-BR" b="0" i="0" dirty="0">
                <a:solidFill>
                  <a:srgbClr val="000000"/>
                </a:solidFill>
                <a:effectLst/>
                <a:latin typeface="Times New Roman" panose="02020603050405020304" pitchFamily="18" charset="0"/>
              </a:rPr>
              <a:t>ABONO DE PERMANÊNCIA</a:t>
            </a:r>
            <a:br>
              <a:rPr lang="pt-BR" b="0" i="0" dirty="0">
                <a:solidFill>
                  <a:srgbClr val="000000"/>
                </a:solidFill>
                <a:effectLst/>
                <a:latin typeface="Times New Roman" panose="02020603050405020304" pitchFamily="18" charset="0"/>
              </a:rPr>
            </a:br>
            <a:endParaRPr lang="pt-BR" dirty="0"/>
          </a:p>
        </p:txBody>
      </p:sp>
      <p:sp>
        <p:nvSpPr>
          <p:cNvPr id="3" name="Espaço Reservado para Conteúdo 2">
            <a:extLst>
              <a:ext uri="{FF2B5EF4-FFF2-40B4-BE49-F238E27FC236}">
                <a16:creationId xmlns:a16="http://schemas.microsoft.com/office/drawing/2014/main" id="{9469557D-32C3-47FC-8316-34973F4FB8F9}"/>
              </a:ext>
            </a:extLst>
          </p:cNvPr>
          <p:cNvSpPr>
            <a:spLocks noGrp="1"/>
          </p:cNvSpPr>
          <p:nvPr>
            <p:ph idx="1"/>
          </p:nvPr>
        </p:nvSpPr>
        <p:spPr>
          <a:xfrm>
            <a:off x="1941911" y="984738"/>
            <a:ext cx="6686549" cy="3798277"/>
          </a:xfrm>
        </p:spPr>
        <p:txBody>
          <a:bodyPr>
            <a:normAutofit/>
          </a:bodyPr>
          <a:lstStyle/>
          <a:p>
            <a:pPr algn="l"/>
            <a:r>
              <a:rPr lang="pt-BR" b="0" i="0" dirty="0">
                <a:solidFill>
                  <a:srgbClr val="000000"/>
                </a:solidFill>
                <a:effectLst/>
                <a:latin typeface="Times New Roman" panose="02020603050405020304" pitchFamily="18" charset="0"/>
              </a:rPr>
              <a:t>1- O abono de permanência, previsto no § 19 do artigo 40 da Constituição</a:t>
            </a:r>
          </a:p>
          <a:p>
            <a:pPr algn="l"/>
            <a:r>
              <a:rPr lang="pt-BR" b="0" i="0" dirty="0">
                <a:solidFill>
                  <a:srgbClr val="000000"/>
                </a:solidFill>
                <a:effectLst/>
                <a:latin typeface="Times New Roman" panose="02020603050405020304" pitchFamily="18" charset="0"/>
              </a:rPr>
              <a:t>Federal de 1988, modificado pela EC. nº 41 de 19 publicada no D.O.U.</a:t>
            </a:r>
          </a:p>
          <a:p>
            <a:pPr algn="l"/>
            <a:r>
              <a:rPr lang="pt-BR" b="0" i="0" dirty="0">
                <a:solidFill>
                  <a:srgbClr val="000000"/>
                </a:solidFill>
                <a:effectLst/>
                <a:latin typeface="Times New Roman" panose="02020603050405020304" pitchFamily="18" charset="0"/>
              </a:rPr>
              <a:t>de 31/12/2003, Constituição Estadual / 1989 e LC. 1.361/2021.</a:t>
            </a:r>
          </a:p>
          <a:p>
            <a:pPr algn="l"/>
            <a:r>
              <a:rPr lang="pt-BR" b="0" i="0" dirty="0">
                <a:solidFill>
                  <a:srgbClr val="000000"/>
                </a:solidFill>
                <a:effectLst/>
                <a:latin typeface="Times New Roman" panose="02020603050405020304" pitchFamily="18" charset="0"/>
              </a:rPr>
              <a:t>2- O abono de permanência será concedido aos servidores titular de cargo Efetivo que complete todas as exigências para aposentadoria voluntária, e que opte por permanecer em atividade, poderá fazer jus ao Abono Permanência, mas dependerá de autorização e disponibilidade orçamentária.</a:t>
            </a:r>
          </a:p>
          <a:p>
            <a:pPr algn="l"/>
            <a:r>
              <a:rPr lang="pt-BR" b="0" i="0" dirty="0">
                <a:solidFill>
                  <a:srgbClr val="000000"/>
                </a:solidFill>
                <a:effectLst/>
                <a:latin typeface="Times New Roman" panose="02020603050405020304" pitchFamily="18" charset="0"/>
              </a:rPr>
              <a:t>3- O Abono Permanência será INDEVIDO para os cargos sujeitos ao regime de extinção na vacância, bem como para os cargos de classes em que não exista necessidade de retenção de servidores, de acordo com o artigo 28, § 6º da LC. 1.361/2021.</a:t>
            </a:r>
          </a:p>
          <a:p>
            <a:pPr algn="l"/>
            <a:r>
              <a:rPr lang="pt-BR" b="0" i="0" dirty="0">
                <a:solidFill>
                  <a:srgbClr val="000000"/>
                </a:solidFill>
                <a:effectLst/>
                <a:latin typeface="Times New Roman" panose="02020603050405020304" pitchFamily="18" charset="0"/>
              </a:rPr>
              <a:t>4- O Abono Permanência terá validade de 12 (doze) meses correspondente ao ano civil e dependendo da necessidade do servidor e o valor deverá ser calculado em 25%, 50%, 75% ou 100% do valor da contribuição previdenciária, de acordo com o estabelecido na LC.1.361/2021.</a:t>
            </a:r>
          </a:p>
          <a:p>
            <a:endParaRPr lang="pt-BR" dirty="0"/>
          </a:p>
        </p:txBody>
      </p:sp>
    </p:spTree>
    <p:extLst>
      <p:ext uri="{BB962C8B-B14F-4D97-AF65-F5344CB8AC3E}">
        <p14:creationId xmlns:p14="http://schemas.microsoft.com/office/powerpoint/2010/main" val="2638003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566CB3-F25E-4FA3-88FD-AD77E0968478}"/>
              </a:ext>
            </a:extLst>
          </p:cNvPr>
          <p:cNvSpPr>
            <a:spLocks noGrp="1"/>
          </p:cNvSpPr>
          <p:nvPr>
            <p:ph type="title"/>
          </p:nvPr>
        </p:nvSpPr>
        <p:spPr>
          <a:xfrm>
            <a:off x="2190879" y="90855"/>
            <a:ext cx="3342413" cy="319454"/>
          </a:xfrm>
        </p:spPr>
        <p:txBody>
          <a:bodyPr>
            <a:normAutofit fontScale="90000"/>
          </a:bodyPr>
          <a:lstStyle/>
          <a:p>
            <a:r>
              <a:rPr lang="pt-BR" sz="2000" b="0" i="0" dirty="0">
                <a:solidFill>
                  <a:srgbClr val="000000"/>
                </a:solidFill>
                <a:effectLst/>
                <a:latin typeface="Times New Roman" panose="02020603050405020304" pitchFamily="18" charset="0"/>
              </a:rPr>
              <a:t>              LICENÇA PRÊMIO</a:t>
            </a:r>
            <a:r>
              <a:rPr lang="pt-BR" b="0" i="0" dirty="0">
                <a:solidFill>
                  <a:srgbClr val="000000"/>
                </a:solidFill>
                <a:effectLst/>
                <a:latin typeface="Times New Roman" panose="02020603050405020304" pitchFamily="18" charset="0"/>
              </a:rPr>
              <a:t/>
            </a:r>
            <a:br>
              <a:rPr lang="pt-BR" b="0" i="0" dirty="0">
                <a:solidFill>
                  <a:srgbClr val="000000"/>
                </a:solidFill>
                <a:effectLst/>
                <a:latin typeface="Times New Roman" panose="02020603050405020304" pitchFamily="18" charset="0"/>
              </a:rPr>
            </a:br>
            <a:endParaRPr lang="pt-BR" dirty="0"/>
          </a:p>
        </p:txBody>
      </p:sp>
      <p:sp>
        <p:nvSpPr>
          <p:cNvPr id="3" name="Espaço Reservado para Conteúdo 2">
            <a:extLst>
              <a:ext uri="{FF2B5EF4-FFF2-40B4-BE49-F238E27FC236}">
                <a16:creationId xmlns:a16="http://schemas.microsoft.com/office/drawing/2014/main" id="{ED03053A-AF63-4311-B6AF-50CB17366F51}"/>
              </a:ext>
            </a:extLst>
          </p:cNvPr>
          <p:cNvSpPr>
            <a:spLocks noGrp="1"/>
          </p:cNvSpPr>
          <p:nvPr>
            <p:ph idx="1"/>
          </p:nvPr>
        </p:nvSpPr>
        <p:spPr>
          <a:xfrm>
            <a:off x="1883295" y="410309"/>
            <a:ext cx="6932459" cy="4642336"/>
          </a:xfrm>
        </p:spPr>
        <p:txBody>
          <a:bodyPr>
            <a:normAutofit fontScale="25000" lnSpcReduction="20000"/>
          </a:bodyPr>
          <a:lstStyle/>
          <a:p>
            <a:pPr marL="0" indent="0" algn="l">
              <a:buNone/>
            </a:pPr>
            <a:r>
              <a:rPr lang="pt-BR" sz="4400" b="0" i="0" dirty="0">
                <a:solidFill>
                  <a:srgbClr val="000000"/>
                </a:solidFill>
                <a:effectLst/>
                <a:latin typeface="Times New Roman" panose="02020603050405020304" pitchFamily="18" charset="0"/>
              </a:rPr>
              <a:t>CONCEITO</a:t>
            </a:r>
          </a:p>
          <a:p>
            <a:pPr algn="l"/>
            <a:r>
              <a:rPr lang="pt-BR" sz="4000" b="0" i="0" dirty="0">
                <a:solidFill>
                  <a:srgbClr val="000000"/>
                </a:solidFill>
                <a:effectLst/>
                <a:latin typeface="Times New Roman" panose="02020603050405020304" pitchFamily="18" charset="0"/>
              </a:rPr>
              <a:t>Como prêmio de assiduidade, os servidores terão direito a 90 ( noventa) dias de licença em cada período de 5 ( cinco ) anos de exercício, desde que não tenham sofrido qualquer penalidade administrativa ( Lei 10.261/68-Art.209 ).</a:t>
            </a:r>
          </a:p>
          <a:p>
            <a:pPr algn="l"/>
            <a:r>
              <a:rPr lang="pt-BR" sz="4000" b="0" i="0" dirty="0">
                <a:solidFill>
                  <a:srgbClr val="000000"/>
                </a:solidFill>
                <a:effectLst/>
                <a:latin typeface="Times New Roman" panose="02020603050405020304" pitchFamily="18" charset="0"/>
              </a:rPr>
              <a:t>O período de licença – prêmio é considerado de efetivo exercício para todos os efeitos legais ( Lei 10.261/68).</a:t>
            </a:r>
          </a:p>
          <a:p>
            <a:pPr algn="l"/>
            <a:r>
              <a:rPr lang="pt-BR" sz="4000" b="0" i="0" dirty="0">
                <a:solidFill>
                  <a:srgbClr val="000000"/>
                </a:solidFill>
                <a:effectLst/>
                <a:latin typeface="Times New Roman" panose="02020603050405020304" pitchFamily="18" charset="0"/>
              </a:rPr>
              <a:t>CRITÉRIO DE CONCESSÃO</a:t>
            </a:r>
          </a:p>
          <a:p>
            <a:pPr algn="l"/>
            <a:r>
              <a:rPr lang="pt-BR" sz="4000" b="0" i="0" dirty="0">
                <a:solidFill>
                  <a:srgbClr val="000000"/>
                </a:solidFill>
                <a:effectLst/>
                <a:latin typeface="Times New Roman" panose="02020603050405020304" pitchFamily="18" charset="0"/>
              </a:rPr>
              <a:t>O servidor deixará de ter direito à licença prêmio, se tiver no período de 5 ( cinco ) anos, ultrapassado 25 ( vinte e cinco ) dias de ausência, LC.1.361/21.</a:t>
            </a:r>
          </a:p>
          <a:p>
            <a:pPr algn="l"/>
            <a:r>
              <a:rPr lang="pt-BR" sz="4000" b="0" i="0" dirty="0">
                <a:solidFill>
                  <a:srgbClr val="000000"/>
                </a:solidFill>
                <a:effectLst/>
                <a:latin typeface="Times New Roman" panose="02020603050405020304" pitchFamily="18" charset="0"/>
              </a:rPr>
              <a:t>* faltas abonadas ( revogado LC. 1.361/2021).</a:t>
            </a:r>
          </a:p>
          <a:p>
            <a:pPr algn="l"/>
            <a:r>
              <a:rPr lang="pt-BR" sz="4000" b="0" i="0" dirty="0">
                <a:solidFill>
                  <a:srgbClr val="000000"/>
                </a:solidFill>
                <a:effectLst/>
                <a:latin typeface="Times New Roman" panose="02020603050405020304" pitchFamily="18" charset="0"/>
              </a:rPr>
              <a:t>* faltas justificadas</a:t>
            </a:r>
          </a:p>
          <a:p>
            <a:pPr algn="l"/>
            <a:r>
              <a:rPr lang="pt-BR" sz="4000" b="0" i="0" dirty="0">
                <a:solidFill>
                  <a:srgbClr val="000000"/>
                </a:solidFill>
                <a:effectLst/>
                <a:latin typeface="Times New Roman" panose="02020603050405020304" pitchFamily="18" charset="0"/>
              </a:rPr>
              <a:t>* falta Médica</a:t>
            </a:r>
          </a:p>
          <a:p>
            <a:pPr algn="l"/>
            <a:r>
              <a:rPr lang="pt-BR" sz="4000" b="0" i="0" dirty="0">
                <a:solidFill>
                  <a:srgbClr val="000000"/>
                </a:solidFill>
                <a:effectLst/>
                <a:latin typeface="Times New Roman" panose="02020603050405020304" pitchFamily="18" charset="0"/>
              </a:rPr>
              <a:t>* licença para tratamento de saúde</a:t>
            </a:r>
          </a:p>
          <a:p>
            <a:pPr algn="l"/>
            <a:r>
              <a:rPr lang="pt-BR" sz="4000" b="0" i="0" dirty="0">
                <a:solidFill>
                  <a:srgbClr val="000000"/>
                </a:solidFill>
                <a:effectLst/>
                <a:latin typeface="Times New Roman" panose="02020603050405020304" pitchFamily="18" charset="0"/>
              </a:rPr>
              <a:t>* licença para tratamento em pessoa da família</a:t>
            </a:r>
          </a:p>
          <a:p>
            <a:pPr algn="l"/>
            <a:r>
              <a:rPr lang="pt-BR" sz="4000" b="0" i="0" dirty="0">
                <a:solidFill>
                  <a:srgbClr val="000000"/>
                </a:solidFill>
                <a:effectLst/>
                <a:latin typeface="Times New Roman" panose="02020603050405020304" pitchFamily="18" charset="0"/>
              </a:rPr>
              <a:t>A falta INJUSTIFICADA, é considerada penalidade administrativa, e interrompe o período quinquenal para fins de licença prêmio.</a:t>
            </a:r>
          </a:p>
          <a:p>
            <a:pPr algn="l"/>
            <a:r>
              <a:rPr lang="pt-BR" sz="4000" b="0" i="0" dirty="0">
                <a:solidFill>
                  <a:srgbClr val="000000"/>
                </a:solidFill>
                <a:effectLst/>
                <a:latin typeface="Times New Roman" panose="02020603050405020304" pitchFamily="18" charset="0"/>
              </a:rPr>
              <a:t>A averbação da Licença Prêmio deverá ser publicada no DOE. após a elaboração da Certidão.</a:t>
            </a:r>
          </a:p>
          <a:p>
            <a:pPr algn="l"/>
            <a:r>
              <a:rPr lang="pt-BR" sz="4000" b="0" i="0" dirty="0">
                <a:solidFill>
                  <a:srgbClr val="000000"/>
                </a:solidFill>
                <a:effectLst/>
                <a:latin typeface="Times New Roman" panose="02020603050405020304" pitchFamily="18" charset="0"/>
              </a:rPr>
              <a:t>Art. 214 da Lei 10.261/68,a fruição da licença deverá ser requerida e aguardada em exercício a publicação da Autorização para o início do gozo.</a:t>
            </a:r>
          </a:p>
          <a:p>
            <a:pPr algn="l"/>
            <a:r>
              <a:rPr lang="pt-BR" sz="4000" b="0" i="0" dirty="0">
                <a:solidFill>
                  <a:srgbClr val="000000"/>
                </a:solidFill>
                <a:effectLst/>
                <a:latin typeface="Times New Roman" panose="02020603050405020304" pitchFamily="18" charset="0"/>
              </a:rPr>
              <a:t>Se não for iniciado o gozo no prazo de 30 ( trinta) dias, será necessário nova publicação ( mediante novo requerimento).</a:t>
            </a:r>
          </a:p>
          <a:p>
            <a:pPr algn="l"/>
            <a:r>
              <a:rPr lang="pt-BR" sz="4000" b="0" i="0" dirty="0">
                <a:solidFill>
                  <a:srgbClr val="000000"/>
                </a:solidFill>
                <a:effectLst/>
                <a:latin typeface="Times New Roman" panose="02020603050405020304" pitchFamily="18" charset="0"/>
              </a:rPr>
              <a:t>Os servidores que ingressarem ou vierem a ingressar no serviços Público Estadual sob o regime estatutário terão contado, para fins de licença -</a:t>
            </a:r>
          </a:p>
          <a:p>
            <a:pPr algn="l"/>
            <a:r>
              <a:rPr lang="pt-BR" sz="4000" b="0" i="0" dirty="0">
                <a:solidFill>
                  <a:srgbClr val="000000"/>
                </a:solidFill>
                <a:effectLst/>
                <a:latin typeface="Times New Roman" panose="02020603050405020304" pitchFamily="18" charset="0"/>
              </a:rPr>
              <a:t>Prêmio, o tempo de serviço prestado ao Estado ou suas autarquias, ainda que sob regime estatutário ( Exceto CLT.) e condicionada a contagem dos requisitos exigidos pelos artigo os 209 e 210 da Lei 10261/1968 e L.C. 1.361/2021</a:t>
            </a:r>
            <a:r>
              <a:rPr lang="pt-BR" sz="4400" b="0" i="0" dirty="0">
                <a:solidFill>
                  <a:srgbClr val="000000"/>
                </a:solidFill>
                <a:effectLst/>
                <a:latin typeface="Times New Roman" panose="02020603050405020304" pitchFamily="18" charset="0"/>
              </a:rPr>
              <a:t>, excluídos </a:t>
            </a:r>
            <a:r>
              <a:rPr lang="pt-BR" sz="4000" b="0" i="0" dirty="0">
                <a:solidFill>
                  <a:srgbClr val="000000"/>
                </a:solidFill>
                <a:effectLst/>
                <a:latin typeface="Times New Roman" panose="02020603050405020304" pitchFamily="18" charset="0"/>
              </a:rPr>
              <a:t>os períodos anteriores a 05/10/1988 ( Súmula 21 PGE. DOE de 27/09/95).</a:t>
            </a:r>
          </a:p>
          <a:p>
            <a:endParaRPr lang="pt-BR" dirty="0"/>
          </a:p>
        </p:txBody>
      </p:sp>
    </p:spTree>
    <p:extLst>
      <p:ext uri="{BB962C8B-B14F-4D97-AF65-F5344CB8AC3E}">
        <p14:creationId xmlns:p14="http://schemas.microsoft.com/office/powerpoint/2010/main" val="793542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07D1775-62DA-4684-A26D-1C39B359A996}"/>
              </a:ext>
            </a:extLst>
          </p:cNvPr>
          <p:cNvSpPr>
            <a:spLocks noGrp="1"/>
          </p:cNvSpPr>
          <p:nvPr>
            <p:ph idx="1"/>
          </p:nvPr>
        </p:nvSpPr>
        <p:spPr>
          <a:xfrm>
            <a:off x="1941911" y="505326"/>
            <a:ext cx="6686549" cy="4535906"/>
          </a:xfrm>
        </p:spPr>
        <p:txBody>
          <a:bodyPr>
            <a:normAutofit fontScale="92500" lnSpcReduction="20000"/>
          </a:bodyPr>
          <a:lstStyle/>
          <a:p>
            <a:pPr algn="l"/>
            <a:r>
              <a:rPr lang="pt-BR" b="0" i="0" dirty="0">
                <a:solidFill>
                  <a:srgbClr val="000000"/>
                </a:solidFill>
                <a:effectLst/>
                <a:latin typeface="Times New Roman" panose="02020603050405020304" pitchFamily="18" charset="0"/>
              </a:rPr>
              <a:t>A Licença Prêmio, cujo o gozo vier a ser interrompida em face da concessão de Licença Gestante, tem a possibilidade de fruição dos dias remanescentes após o termino da Licença Gestante. ( Parecer CJ/SGCE nº 75/2002).</a:t>
            </a:r>
          </a:p>
          <a:p>
            <a:pPr algn="l"/>
            <a:r>
              <a:rPr lang="pt-BR" b="0" i="0" dirty="0">
                <a:solidFill>
                  <a:srgbClr val="000000"/>
                </a:solidFill>
                <a:effectLst/>
                <a:latin typeface="Times New Roman" panose="02020603050405020304" pitchFamily="18" charset="0"/>
              </a:rPr>
              <a:t>Os funcionários que vierem a requerer Aposentadoria, com Licença Prêmio averbadas até 31/12/1985, poderão requerer juntamente com o pedido de Aposentadoria, a indenização da Licenças que não tenham sido utilizadas para outro efeito legal ( Decreto nº 25.013/1986).</a:t>
            </a:r>
          </a:p>
          <a:p>
            <a:pPr algn="l"/>
            <a:r>
              <a:rPr lang="pt-BR" b="0" i="0" dirty="0">
                <a:solidFill>
                  <a:srgbClr val="000000"/>
                </a:solidFill>
                <a:effectLst/>
                <a:latin typeface="Times New Roman" panose="02020603050405020304" pitchFamily="18" charset="0"/>
              </a:rPr>
              <a:t>De acordo com a LC. 1048/2008, com o pedido de passagem para à</a:t>
            </a:r>
          </a:p>
          <a:p>
            <a:pPr algn="l"/>
            <a:r>
              <a:rPr lang="pt-BR" b="0" i="0" dirty="0">
                <a:solidFill>
                  <a:srgbClr val="000000"/>
                </a:solidFill>
                <a:effectLst/>
                <a:latin typeface="Times New Roman" panose="02020603050405020304" pitchFamily="18" charset="0"/>
              </a:rPr>
              <a:t>Inatividade, deverá ser usufruído os saldos restantes de Licença Prêmio, caso contrário implicará na perda do direito.</a:t>
            </a:r>
          </a:p>
          <a:p>
            <a:pPr algn="l"/>
            <a:r>
              <a:rPr lang="pt-BR" b="0" i="0" dirty="0">
                <a:solidFill>
                  <a:srgbClr val="000000"/>
                </a:solidFill>
                <a:effectLst/>
                <a:latin typeface="Times New Roman" panose="02020603050405020304" pitchFamily="18" charset="0"/>
              </a:rPr>
              <a:t>Os herdeiros de servidores públicos, da Administração Direta ou de Autarquias, fica assegurado o direito de pleitear o pagamento dos períodos de licença prêmio averbadas e não usufruídas (Art.1º do Decreto nº44.722/2000)</a:t>
            </a:r>
          </a:p>
          <a:p>
            <a:pPr algn="l"/>
            <a:r>
              <a:rPr lang="pt-BR" b="0" i="0" dirty="0">
                <a:solidFill>
                  <a:srgbClr val="000000"/>
                </a:solidFill>
                <a:effectLst/>
                <a:latin typeface="Times New Roman" panose="02020603050405020304" pitchFamily="18" charset="0"/>
              </a:rPr>
              <a:t>A solicitação deverá ser feita mediante requerimento a ser formulado dentro de 90 ( noventa ) dias , a contar da data do falecimento do servidor.</a:t>
            </a:r>
          </a:p>
          <a:p>
            <a:pPr algn="l"/>
            <a:r>
              <a:rPr lang="pt-BR" b="0" i="0" dirty="0">
                <a:solidFill>
                  <a:srgbClr val="000000"/>
                </a:solidFill>
                <a:effectLst/>
                <a:latin typeface="Times New Roman" panose="02020603050405020304" pitchFamily="18" charset="0"/>
              </a:rPr>
              <a:t>O servidor que no exercício do cargo for Aposentado e estiver nomeado em cargo comissionado e que não tenha interrupção de exercício, poderá computar o tempo de serviço prestado no cargo no qual aposentou- se para completar o quinquênio aquisitivo de licença Prêmio, a ser gozada em decorrência do exercício do cargo em comissão ( D.N.G. de 03 – DOE. 04/04/1974 e Despacho do Governador de 15/10/01- DOE. 16/10/01).</a:t>
            </a:r>
          </a:p>
          <a:p>
            <a:pPr algn="l"/>
            <a:r>
              <a:rPr lang="pt-BR" b="0" i="0" dirty="0">
                <a:solidFill>
                  <a:srgbClr val="000000"/>
                </a:solidFill>
                <a:effectLst/>
                <a:latin typeface="Times New Roman" panose="02020603050405020304" pitchFamily="18" charset="0"/>
              </a:rPr>
              <a:t>DESPACHO NORMATIVO DO GOVERNADOR</a:t>
            </a:r>
          </a:p>
          <a:p>
            <a:pPr algn="l"/>
            <a:r>
              <a:rPr lang="pt-BR" b="0" i="0" dirty="0">
                <a:solidFill>
                  <a:srgbClr val="000000"/>
                </a:solidFill>
                <a:effectLst/>
                <a:latin typeface="Times New Roman" panose="02020603050405020304" pitchFamily="18" charset="0"/>
              </a:rPr>
              <a:t>Os servidores admitidos nos termos da Lei 500/74, passam a fazer jus a Licença Prêmio e Sexta Parte, de acordo com DNG de 22, publicado no DOE. 23/11/2011.</a:t>
            </a:r>
          </a:p>
          <a:p>
            <a:pPr algn="l"/>
            <a:r>
              <a:rPr lang="pt-BR" b="0" i="0" dirty="0">
                <a:solidFill>
                  <a:srgbClr val="000000"/>
                </a:solidFill>
                <a:effectLst/>
                <a:latin typeface="Times New Roman" panose="02020603050405020304" pitchFamily="18" charset="0"/>
              </a:rPr>
              <a:t>Os blocos de Licença Prêmio e Sexta Parte, devem ser concedidos a partir de 05/10/1988 data da Constituição Federal.</a:t>
            </a:r>
          </a:p>
          <a:p>
            <a:endParaRPr lang="pt-BR" dirty="0"/>
          </a:p>
        </p:txBody>
      </p:sp>
    </p:spTree>
    <p:extLst>
      <p:ext uri="{BB962C8B-B14F-4D97-AF65-F5344CB8AC3E}">
        <p14:creationId xmlns:p14="http://schemas.microsoft.com/office/powerpoint/2010/main" val="2074293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0157B-C708-4A65-8B99-8AE8A32FAFAF}"/>
              </a:ext>
            </a:extLst>
          </p:cNvPr>
          <p:cNvSpPr>
            <a:spLocks noGrp="1"/>
          </p:cNvSpPr>
          <p:nvPr>
            <p:ph type="title"/>
          </p:nvPr>
        </p:nvSpPr>
        <p:spPr/>
        <p:txBody>
          <a:bodyPr/>
          <a:lstStyle/>
          <a:p>
            <a:r>
              <a:rPr lang="pt-BR" dirty="0"/>
              <a:t>Parecer referencial</a:t>
            </a:r>
          </a:p>
        </p:txBody>
      </p:sp>
      <p:graphicFrame>
        <p:nvGraphicFramePr>
          <p:cNvPr id="5" name="Objeto 4">
            <a:extLst>
              <a:ext uri="{FF2B5EF4-FFF2-40B4-BE49-F238E27FC236}">
                <a16:creationId xmlns:a16="http://schemas.microsoft.com/office/drawing/2014/main" id="{2AE055E1-EC1A-4345-98D3-B5416B7562A6}"/>
              </a:ext>
            </a:extLst>
          </p:cNvPr>
          <p:cNvGraphicFramePr>
            <a:graphicFrameLocks noChangeAspect="1"/>
          </p:cNvGraphicFramePr>
          <p:nvPr>
            <p:extLst>
              <p:ext uri="{D42A27DB-BD31-4B8C-83A1-F6EECF244321}">
                <p14:modId xmlns:p14="http://schemas.microsoft.com/office/powerpoint/2010/main" val="532003170"/>
              </p:ext>
            </p:extLst>
          </p:nvPr>
        </p:nvGraphicFramePr>
        <p:xfrm>
          <a:off x="8294337" y="113289"/>
          <a:ext cx="702802" cy="501368"/>
        </p:xfrm>
        <a:graphic>
          <a:graphicData uri="http://schemas.openxmlformats.org/presentationml/2006/ole">
            <mc:AlternateContent xmlns:mc="http://schemas.openxmlformats.org/markup-compatibility/2006">
              <mc:Choice xmlns:v="urn:schemas-microsoft-com:vml" Requires="v">
                <p:oleObj spid="_x0000_s6174" name="Objeto de Shell de Gerenciador" showAsIcon="1" r:id="rId3" imgW="678240" imgH="482400" progId="Package">
                  <p:embed/>
                </p:oleObj>
              </mc:Choice>
              <mc:Fallback>
                <p:oleObj name="Objeto de Shell de Gerenciador" showAsIcon="1" r:id="rId3" imgW="678240" imgH="482400" progId="Package">
                  <p:embed/>
                  <p:pic>
                    <p:nvPicPr>
                      <p:cNvPr id="0" name=""/>
                      <p:cNvPicPr/>
                      <p:nvPr/>
                    </p:nvPicPr>
                    <p:blipFill>
                      <a:blip r:embed="rId4"/>
                      <a:stretch>
                        <a:fillRect/>
                      </a:stretch>
                    </p:blipFill>
                    <p:spPr>
                      <a:xfrm>
                        <a:off x="8294337" y="113289"/>
                        <a:ext cx="702802" cy="501368"/>
                      </a:xfrm>
                      <a:prstGeom prst="rect">
                        <a:avLst/>
                      </a:prstGeom>
                    </p:spPr>
                  </p:pic>
                </p:oleObj>
              </mc:Fallback>
            </mc:AlternateContent>
          </a:graphicData>
        </a:graphic>
      </p:graphicFrame>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2083" y="951890"/>
            <a:ext cx="2834968" cy="4008469"/>
          </a:xfrm>
          <a:prstGeom prst="rect">
            <a:avLst/>
          </a:prstGeom>
        </p:spPr>
      </p:pic>
    </p:spTree>
    <p:extLst>
      <p:ext uri="{BB962C8B-B14F-4D97-AF65-F5344CB8AC3E}">
        <p14:creationId xmlns:p14="http://schemas.microsoft.com/office/powerpoint/2010/main" val="3764466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ADBC1-8CD6-486C-A0C8-0D84B60B2255}"/>
              </a:ext>
            </a:extLst>
          </p:cNvPr>
          <p:cNvSpPr>
            <a:spLocks noGrp="1"/>
          </p:cNvSpPr>
          <p:nvPr>
            <p:ph type="title"/>
          </p:nvPr>
        </p:nvSpPr>
        <p:spPr>
          <a:xfrm>
            <a:off x="1944695" y="468082"/>
            <a:ext cx="5647231" cy="458350"/>
          </a:xfrm>
        </p:spPr>
        <p:txBody>
          <a:bodyPr>
            <a:normAutofit fontScale="90000"/>
          </a:bodyPr>
          <a:lstStyle/>
          <a:p>
            <a:r>
              <a:rPr lang="pt-BR" dirty="0"/>
              <a:t>Modelo Certidão de Licença Prêmio</a:t>
            </a:r>
          </a:p>
        </p:txBody>
      </p:sp>
      <mc:AlternateContent xmlns:mc="http://schemas.openxmlformats.org/markup-compatibility/2006">
        <mc:Choice xmlns="" xmlns:pslz="http://schemas.microsoft.com/office/powerpoint/2016/slidezoom" Requires="pslz">
          <p:graphicFrame>
            <p:nvGraphicFramePr>
              <p:cNvPr id="5" name="Zoom de Slide 4">
                <a:extLst>
                  <a:ext uri="{FF2B5EF4-FFF2-40B4-BE49-F238E27FC236}">
                    <a16:creationId xmlns:a16="http://schemas.microsoft.com/office/drawing/2014/main" id="{1587A0A8-2B26-4380-8A1E-207FA8F79092}"/>
                  </a:ext>
                </a:extLst>
              </p:cNvPr>
              <p:cNvGraphicFramePr>
                <a:graphicFrameLocks noChangeAspect="1"/>
              </p:cNvGraphicFramePr>
              <p:nvPr>
                <p:extLst>
                  <p:ext uri="{D42A27DB-BD31-4B8C-83A1-F6EECF244321}">
                    <p14:modId xmlns:p14="http://schemas.microsoft.com/office/powerpoint/2010/main" val="3392525380"/>
                  </p:ext>
                </p:extLst>
              </p:nvPr>
            </p:nvGraphicFramePr>
            <p:xfrm>
              <a:off x="1555674" y="1792706"/>
              <a:ext cx="5488444" cy="3087250"/>
            </p:xfrm>
            <a:graphic>
              <a:graphicData uri="http://schemas.microsoft.com/office/powerpoint/2016/slidezoom">
                <pslz:sldZm>
                  <pslz:sldZmObj sldId="274" cId="3489361082">
                    <pslz:zmPr id="{7D45D771-E626-4F26-98FD-B0CBCCDF780D}" transitionDur="1000" showBg="0">
                      <p166:blipFill xmlns:p166="http://schemas.microsoft.com/office/powerpoint/2016/6/main">
                        <a:blip r:embed="rId2"/>
                        <a:stretch>
                          <a:fillRect/>
                        </a:stretch>
                      </p166:blipFill>
                      <p166:spPr xmlns:p166="http://schemas.microsoft.com/office/powerpoint/2016/6/main">
                        <a:xfrm>
                          <a:off x="0" y="0"/>
                          <a:ext cx="5488444" cy="3087250"/>
                        </a:xfrm>
                        <a:prstGeom prst="rect">
                          <a:avLst/>
                        </a:prstGeom>
                      </p166:spPr>
                    </pslz:zmPr>
                  </pslz:sldZmObj>
                </pslz:sldZm>
              </a:graphicData>
            </a:graphic>
          </p:graphicFrame>
        </mc:Choice>
        <mc:Fallback>
          <p:pic>
            <p:nvPicPr>
              <p:cNvPr id="5" name="Zoom de Slide 4">
                <a:hlinkClick r:id="rId3" action="ppaction://hlinksldjump"/>
                <a:extLst>
                  <a:ext uri="{FF2B5EF4-FFF2-40B4-BE49-F238E27FC236}">
                    <a16:creationId xmlns:a16="http://schemas.microsoft.com/office/drawing/2014/main" id="{1587A0A8-2B26-4380-8A1E-207FA8F79092}"/>
                  </a:ext>
                </a:extLst>
              </p:cNvPr>
              <p:cNvPicPr>
                <a:picLocks noGrp="1" noRot="1" noChangeAspect="1" noMove="1" noResize="1" noEditPoints="1" noAdjustHandles="1" noChangeArrowheads="1" noChangeShapeType="1"/>
              </p:cNvPicPr>
              <p:nvPr/>
            </p:nvPicPr>
            <p:blipFill>
              <a:blip r:embed="rId4"/>
              <a:stretch>
                <a:fillRect/>
              </a:stretch>
            </p:blipFill>
            <p:spPr>
              <a:xfrm>
                <a:off x="1555674" y="1792706"/>
                <a:ext cx="5488444" cy="3087250"/>
              </a:xfrm>
              <a:prstGeom prst="rect">
                <a:avLst/>
              </a:prstGeom>
            </p:spPr>
          </p:pic>
        </mc:Fallback>
      </mc:AlternateContent>
    </p:spTree>
    <p:extLst>
      <p:ext uri="{BB962C8B-B14F-4D97-AF65-F5344CB8AC3E}">
        <p14:creationId xmlns:p14="http://schemas.microsoft.com/office/powerpoint/2010/main" val="3169937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E3AEB-B75A-4859-867D-049D166831C7}"/>
              </a:ext>
            </a:extLst>
          </p:cNvPr>
          <p:cNvSpPr>
            <a:spLocks noGrp="1"/>
          </p:cNvSpPr>
          <p:nvPr>
            <p:ph type="title"/>
          </p:nvPr>
        </p:nvSpPr>
        <p:spPr/>
        <p:txBody>
          <a:bodyPr/>
          <a:lstStyle/>
          <a:p>
            <a:r>
              <a:rPr lang="pt-BR" sz="2800" dirty="0"/>
              <a:t>Novas regras de Aposentadoria</a:t>
            </a:r>
            <a:br>
              <a:rPr lang="pt-BR" sz="2800" dirty="0"/>
            </a:br>
            <a:endParaRPr lang="pt-BR" dirty="0"/>
          </a:p>
        </p:txBody>
      </p:sp>
      <p:graphicFrame>
        <p:nvGraphicFramePr>
          <p:cNvPr id="4" name="Objeto 3">
            <a:extLst>
              <a:ext uri="{FF2B5EF4-FFF2-40B4-BE49-F238E27FC236}">
                <a16:creationId xmlns:a16="http://schemas.microsoft.com/office/drawing/2014/main" id="{FEA1137F-3153-4DE5-85D2-D9DF361A5780}"/>
              </a:ext>
            </a:extLst>
          </p:cNvPr>
          <p:cNvGraphicFramePr>
            <a:graphicFrameLocks noChangeAspect="1"/>
          </p:cNvGraphicFramePr>
          <p:nvPr>
            <p:extLst>
              <p:ext uri="{D42A27DB-BD31-4B8C-83A1-F6EECF244321}">
                <p14:modId xmlns:p14="http://schemas.microsoft.com/office/powerpoint/2010/main" val="2345688135"/>
              </p:ext>
            </p:extLst>
          </p:nvPr>
        </p:nvGraphicFramePr>
        <p:xfrm>
          <a:off x="7309905" y="89012"/>
          <a:ext cx="1767087" cy="412694"/>
        </p:xfrm>
        <a:graphic>
          <a:graphicData uri="http://schemas.openxmlformats.org/presentationml/2006/ole">
            <mc:AlternateContent xmlns:mc="http://schemas.openxmlformats.org/markup-compatibility/2006">
              <mc:Choice xmlns:v="urn:schemas-microsoft-com:vml" Requires="v">
                <p:oleObj spid="_x0000_s4127" name="Objeto de Shell de Gerenciador" showAsIcon="1" r:id="rId3" imgW="2070720" imgH="482400" progId="Package">
                  <p:embed/>
                </p:oleObj>
              </mc:Choice>
              <mc:Fallback>
                <p:oleObj name="Objeto de Shell de Gerenciador" showAsIcon="1" r:id="rId3" imgW="2070720" imgH="482400" progId="Package">
                  <p:embed/>
                  <p:pic>
                    <p:nvPicPr>
                      <p:cNvPr id="0" name=""/>
                      <p:cNvPicPr/>
                      <p:nvPr/>
                    </p:nvPicPr>
                    <p:blipFill>
                      <a:blip r:embed="rId4"/>
                      <a:stretch>
                        <a:fillRect/>
                      </a:stretch>
                    </p:blipFill>
                    <p:spPr>
                      <a:xfrm>
                        <a:off x="7309905" y="89012"/>
                        <a:ext cx="1767087" cy="412694"/>
                      </a:xfrm>
                      <a:prstGeom prst="rect">
                        <a:avLst/>
                      </a:prstGeom>
                    </p:spPr>
                  </p:pic>
                </p:oleObj>
              </mc:Fallback>
            </mc:AlternateContent>
          </a:graphicData>
        </a:graphic>
      </p:graphicFrame>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992" y="1393179"/>
            <a:ext cx="2312767" cy="3270109"/>
          </a:xfrm>
          <a:prstGeom prst="rect">
            <a:avLst/>
          </a:prstGeom>
        </p:spPr>
      </p:pic>
      <p:pic>
        <p:nvPicPr>
          <p:cNvPr id="5" name="Imagem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0424" y="1361808"/>
            <a:ext cx="2449768" cy="3463820"/>
          </a:xfrm>
          <a:prstGeom prst="rect">
            <a:avLst/>
          </a:prstGeom>
        </p:spPr>
      </p:pic>
      <p:pic>
        <p:nvPicPr>
          <p:cNvPr id="6" name="Imagem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950" y="1508426"/>
            <a:ext cx="2139581" cy="3025234"/>
          </a:xfrm>
          <a:prstGeom prst="rect">
            <a:avLst/>
          </a:prstGeom>
        </p:spPr>
      </p:pic>
    </p:spTree>
    <p:extLst>
      <p:ext uri="{BB962C8B-B14F-4D97-AF65-F5344CB8AC3E}">
        <p14:creationId xmlns:p14="http://schemas.microsoft.com/office/powerpoint/2010/main" val="994874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3FBAEF-DE34-47D5-A750-D58F51849D10}"/>
              </a:ext>
            </a:extLst>
          </p:cNvPr>
          <p:cNvSpPr>
            <a:spLocks noGrp="1"/>
          </p:cNvSpPr>
          <p:nvPr>
            <p:ph type="title"/>
          </p:nvPr>
        </p:nvSpPr>
        <p:spPr>
          <a:xfrm>
            <a:off x="1439368" y="492145"/>
            <a:ext cx="6683765" cy="960668"/>
          </a:xfrm>
        </p:spPr>
        <p:txBody>
          <a:bodyPr>
            <a:normAutofit fontScale="90000"/>
          </a:bodyPr>
          <a:lstStyle/>
          <a:p>
            <a:r>
              <a:rPr lang="pt-BR" dirty="0"/>
              <a:t>Incorporação de Décimos e Gratificação  </a:t>
            </a:r>
            <a:br>
              <a:rPr lang="pt-BR" dirty="0"/>
            </a:br>
            <a:r>
              <a:rPr lang="pt-BR" dirty="0"/>
              <a:t> </a:t>
            </a:r>
            <a:br>
              <a:rPr lang="pt-BR" dirty="0"/>
            </a:br>
            <a:endParaRPr lang="pt-BR" dirty="0"/>
          </a:p>
        </p:txBody>
      </p:sp>
      <p:graphicFrame>
        <p:nvGraphicFramePr>
          <p:cNvPr id="4" name="Espaço Reservado para Conteúdo 3">
            <a:extLst>
              <a:ext uri="{FF2B5EF4-FFF2-40B4-BE49-F238E27FC236}">
                <a16:creationId xmlns:a16="http://schemas.microsoft.com/office/drawing/2014/main" id="{EA578DD7-1F68-4B39-9786-15E3E7A43F15}"/>
              </a:ext>
            </a:extLst>
          </p:cNvPr>
          <p:cNvGraphicFramePr>
            <a:graphicFrameLocks noGrp="1" noChangeAspect="1"/>
          </p:cNvGraphicFramePr>
          <p:nvPr>
            <p:ph idx="1"/>
            <p:extLst>
              <p:ext uri="{D42A27DB-BD31-4B8C-83A1-F6EECF244321}">
                <p14:modId xmlns:p14="http://schemas.microsoft.com/office/powerpoint/2010/main" val="3958052337"/>
              </p:ext>
            </p:extLst>
          </p:nvPr>
        </p:nvGraphicFramePr>
        <p:xfrm>
          <a:off x="8067759" y="103511"/>
          <a:ext cx="912768" cy="428874"/>
        </p:xfrm>
        <a:graphic>
          <a:graphicData uri="http://schemas.openxmlformats.org/presentationml/2006/ole">
            <mc:AlternateContent xmlns:mc="http://schemas.openxmlformats.org/markup-compatibility/2006">
              <mc:Choice xmlns:v="urn:schemas-microsoft-com:vml" Requires="v">
                <p:oleObj spid="_x0000_s5151" name="Objeto de Shell de Gerenciador" showAsIcon="1" r:id="rId3" imgW="1026360" imgH="482400" progId="Package">
                  <p:embed/>
                </p:oleObj>
              </mc:Choice>
              <mc:Fallback>
                <p:oleObj name="Objeto de Shell de Gerenciador" showAsIcon="1" r:id="rId3" imgW="1026360" imgH="482400" progId="Package">
                  <p:embed/>
                  <p:pic>
                    <p:nvPicPr>
                      <p:cNvPr id="0" name=""/>
                      <p:cNvPicPr/>
                      <p:nvPr/>
                    </p:nvPicPr>
                    <p:blipFill>
                      <a:blip r:embed="rId4"/>
                      <a:stretch>
                        <a:fillRect/>
                      </a:stretch>
                    </p:blipFill>
                    <p:spPr>
                      <a:xfrm>
                        <a:off x="8067759" y="103511"/>
                        <a:ext cx="912768" cy="428874"/>
                      </a:xfrm>
                      <a:prstGeom prst="rect">
                        <a:avLst/>
                      </a:prstGeom>
                    </p:spPr>
                  </p:pic>
                </p:oleObj>
              </mc:Fallback>
            </mc:AlternateContent>
          </a:graphicData>
        </a:graphic>
      </p:graphicFrame>
      <p:pic>
        <p:nvPicPr>
          <p:cNvPr id="3" name="Imagem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636" y="1415369"/>
            <a:ext cx="2419558" cy="3421105"/>
          </a:xfrm>
          <a:prstGeom prst="rect">
            <a:avLst/>
          </a:prstGeom>
        </p:spPr>
      </p:pic>
    </p:spTree>
    <p:extLst>
      <p:ext uri="{BB962C8B-B14F-4D97-AF65-F5344CB8AC3E}">
        <p14:creationId xmlns:p14="http://schemas.microsoft.com/office/powerpoint/2010/main" val="2472173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95AA497C-26A0-4F8C-B0AF-ECBF85D9E7D4}"/>
              </a:ext>
            </a:extLst>
          </p:cNvPr>
          <p:cNvPicPr>
            <a:picLocks noChangeAspect="1"/>
          </p:cNvPicPr>
          <p:nvPr/>
        </p:nvPicPr>
        <p:blipFill>
          <a:blip r:embed="rId2"/>
          <a:stretch>
            <a:fillRect/>
          </a:stretch>
        </p:blipFill>
        <p:spPr>
          <a:xfrm>
            <a:off x="2557462" y="0"/>
            <a:ext cx="4029075" cy="5143500"/>
          </a:xfrm>
          <a:prstGeom prst="rect">
            <a:avLst/>
          </a:prstGeom>
          <a:ln w="19050">
            <a:solidFill>
              <a:schemeClr val="tx1">
                <a:lumMod val="75000"/>
                <a:lumOff val="25000"/>
              </a:schemeClr>
            </a:solidFill>
          </a:ln>
        </p:spPr>
      </p:pic>
      <mc:AlternateContent xmlns:mc="http://schemas.openxmlformats.org/markup-compatibility/2006">
        <mc:Choice xmlns="" xmlns:psez="http://schemas.microsoft.com/office/powerpoint/2016/sectionzoom" Requires="psez">
          <p:graphicFrame>
            <p:nvGraphicFramePr>
              <p:cNvPr id="23" name="Zoom de Seção 22">
                <a:extLst>
                  <a:ext uri="{FF2B5EF4-FFF2-40B4-BE49-F238E27FC236}">
                    <a16:creationId xmlns:a16="http://schemas.microsoft.com/office/drawing/2014/main" id="{DC98D5F1-6CE1-4A32-A86F-9F29B3A34313}"/>
                  </a:ext>
                </a:extLst>
              </p:cNvPr>
              <p:cNvGraphicFramePr>
                <a:graphicFrameLocks noChangeAspect="1"/>
              </p:cNvGraphicFramePr>
              <p:nvPr>
                <p:extLst>
                  <p:ext uri="{D42A27DB-BD31-4B8C-83A1-F6EECF244321}">
                    <p14:modId xmlns:p14="http://schemas.microsoft.com/office/powerpoint/2010/main" val="2570355070"/>
                  </p:ext>
                </p:extLst>
              </p:nvPr>
            </p:nvGraphicFramePr>
            <p:xfrm>
              <a:off x="6336324" y="3459041"/>
              <a:ext cx="2286000" cy="1285875"/>
            </p:xfrm>
            <a:graphic>
              <a:graphicData uri="http://schemas.microsoft.com/office/powerpoint/2016/sectionzoom">
                <psez:sectionZm>
                  <psez:sectionZmObj sectionId="{01768C1D-4A02-4666-91A9-353FB0B613B4}">
                    <psez:zmPr id="{C3E4F48C-EA94-4987-A37A-A924F3CA279C}" transitionDur="1000" showBg="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p:pic>
            <p:nvPicPr>
              <p:cNvPr id="23" name="Zoom de Seção 22">
                <a:hlinkClick r:id="rId4" action="ppaction://hlinksldjump"/>
                <a:extLst>
                  <a:ext uri="{FF2B5EF4-FFF2-40B4-BE49-F238E27FC236}">
                    <a16:creationId xmlns:a16="http://schemas.microsoft.com/office/drawing/2014/main" id="{DC98D5F1-6CE1-4A32-A86F-9F29B3A34313}"/>
                  </a:ext>
                </a:extLst>
              </p:cNvPr>
              <p:cNvPicPr>
                <a:picLocks noGrp="1" noRot="1" noChangeAspect="1" noMove="1" noResize="1" noEditPoints="1" noAdjustHandles="1" noChangeArrowheads="1" noChangeShapeType="1"/>
              </p:cNvPicPr>
              <p:nvPr/>
            </p:nvPicPr>
            <p:blipFill>
              <a:blip r:embed="rId5"/>
              <a:stretch>
                <a:fillRect/>
              </a:stretch>
            </p:blipFill>
            <p:spPr>
              <a:xfrm>
                <a:off x="6336324" y="3459041"/>
                <a:ext cx="2286000" cy="1285875"/>
              </a:xfrm>
              <a:prstGeom prst="rect">
                <a:avLst/>
              </a:prstGeom>
            </p:spPr>
          </p:pic>
        </mc:Fallback>
      </mc:AlternateContent>
    </p:spTree>
    <p:extLst>
      <p:ext uri="{BB962C8B-B14F-4D97-AF65-F5344CB8AC3E}">
        <p14:creationId xmlns:p14="http://schemas.microsoft.com/office/powerpoint/2010/main" val="10303550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3">
            <a:extLst>
              <a:ext uri="{FF2B5EF4-FFF2-40B4-BE49-F238E27FC236}">
                <a16:creationId xmlns:a16="http://schemas.microsoft.com/office/drawing/2014/main" id="{E51B5D6B-CA20-47BD-B3EE-274D3DEA80C6}"/>
              </a:ext>
            </a:extLst>
          </p:cNvPr>
          <p:cNvSpPr>
            <a:spLocks noChangeArrowheads="1"/>
          </p:cNvSpPr>
          <p:nvPr/>
        </p:nvSpPr>
        <p:spPr bwMode="auto">
          <a:xfrm>
            <a:off x="-1" y="525465"/>
            <a:ext cx="936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Rectangle 34">
            <a:extLst>
              <a:ext uri="{FF2B5EF4-FFF2-40B4-BE49-F238E27FC236}">
                <a16:creationId xmlns:a16="http://schemas.microsoft.com/office/drawing/2014/main" id="{20AA696C-FB4F-4989-AAB8-90FA0BD0E234}"/>
              </a:ext>
            </a:extLst>
          </p:cNvPr>
          <p:cNvSpPr>
            <a:spLocks noChangeArrowheads="1"/>
          </p:cNvSpPr>
          <p:nvPr/>
        </p:nvSpPr>
        <p:spPr bwMode="auto">
          <a:xfrm>
            <a:off x="-1" y="704852"/>
            <a:ext cx="936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1" name="Rectangle 94">
            <a:extLst>
              <a:ext uri="{FF2B5EF4-FFF2-40B4-BE49-F238E27FC236}">
                <a16:creationId xmlns:a16="http://schemas.microsoft.com/office/drawing/2014/main" id="{EF8FDC21-D2A4-409E-AFE6-AB6D117D3702}"/>
              </a:ext>
            </a:extLst>
          </p:cNvPr>
          <p:cNvSpPr>
            <a:spLocks noChangeArrowheads="1"/>
          </p:cNvSpPr>
          <p:nvPr/>
        </p:nvSpPr>
        <p:spPr bwMode="auto">
          <a:xfrm>
            <a:off x="8258177" y="4084644"/>
            <a:ext cx="936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2" name="Rectangle 95">
            <a:extLst>
              <a:ext uri="{FF2B5EF4-FFF2-40B4-BE49-F238E27FC236}">
                <a16:creationId xmlns:a16="http://schemas.microsoft.com/office/drawing/2014/main" id="{F52ED01D-95CF-41B2-900E-9CFE586981B0}"/>
              </a:ext>
            </a:extLst>
          </p:cNvPr>
          <p:cNvSpPr>
            <a:spLocks noChangeArrowheads="1"/>
          </p:cNvSpPr>
          <p:nvPr/>
        </p:nvSpPr>
        <p:spPr bwMode="auto">
          <a:xfrm>
            <a:off x="8289927" y="4084644"/>
            <a:ext cx="2000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pt-BR" altLang="pt-B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3" name="Rectangle 96">
            <a:extLst>
              <a:ext uri="{FF2B5EF4-FFF2-40B4-BE49-F238E27FC236}">
                <a16:creationId xmlns:a16="http://schemas.microsoft.com/office/drawing/2014/main" id="{7F8EAABE-E1E4-413F-B121-4E4286119343}"/>
              </a:ext>
            </a:extLst>
          </p:cNvPr>
          <p:cNvSpPr>
            <a:spLocks noChangeArrowheads="1"/>
          </p:cNvSpPr>
          <p:nvPr/>
        </p:nvSpPr>
        <p:spPr bwMode="auto">
          <a:xfrm>
            <a:off x="10623553" y="4084644"/>
            <a:ext cx="936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Line 228">
            <a:extLst>
              <a:ext uri="{FF2B5EF4-FFF2-40B4-BE49-F238E27FC236}">
                <a16:creationId xmlns:a16="http://schemas.microsoft.com/office/drawing/2014/main" id="{20456D03-1D2F-4ADE-A750-9422E97CB492}"/>
              </a:ext>
            </a:extLst>
          </p:cNvPr>
          <p:cNvSpPr>
            <a:spLocks noChangeShapeType="1"/>
          </p:cNvSpPr>
          <p:nvPr/>
        </p:nvSpPr>
        <p:spPr bwMode="auto">
          <a:xfrm>
            <a:off x="-371475" y="4146550"/>
            <a:ext cx="0" cy="5556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28" name="Rectangle 230">
            <a:extLst>
              <a:ext uri="{FF2B5EF4-FFF2-40B4-BE49-F238E27FC236}">
                <a16:creationId xmlns:a16="http://schemas.microsoft.com/office/drawing/2014/main" id="{94C1457F-22DB-471C-ACF1-AC7D75B9FA6C}"/>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29" name="Rectangle 231">
            <a:extLst>
              <a:ext uri="{FF2B5EF4-FFF2-40B4-BE49-F238E27FC236}">
                <a16:creationId xmlns:a16="http://schemas.microsoft.com/office/drawing/2014/main" id="{33AD5B9F-79CC-47D8-84D3-9425679EA7D8}"/>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a:t>
            </a:r>
            <a:endParaRPr kumimoji="0" lang="pt-BR" altLang="pt-BR" sz="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0" name="Rectangle 233">
            <a:extLst>
              <a:ext uri="{FF2B5EF4-FFF2-40B4-BE49-F238E27FC236}">
                <a16:creationId xmlns:a16="http://schemas.microsoft.com/office/drawing/2014/main" id="{14D7E411-FC82-438C-8FB6-21D7F74A1D0B}"/>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63842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63842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63842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63842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63842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63842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63842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63842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6384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638425" algn="l"/>
              </a:tabLst>
              <a:defRPr/>
            </a:pPr>
            <a:endParaRPr kumimoji="0" lang="pt-BR" altLang="pt-BR"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2638425" algn="l"/>
              </a:tabLst>
              <a:defRPr/>
            </a:pPr>
            <a:r>
              <a:rPr kumimoji="0" lang="pt-BR" altLang="pt-BR" sz="12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pt-BR" altLang="pt-BR" sz="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tab pos="2638425" algn="l"/>
              </a:tabLst>
              <a:defRPr/>
            </a:pPr>
            <a:endParaRPr kumimoji="0" lang="pt-BR" altLang="pt-B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5" name="CaixaDeTexto 234">
            <a:extLst>
              <a:ext uri="{FF2B5EF4-FFF2-40B4-BE49-F238E27FC236}">
                <a16:creationId xmlns:a16="http://schemas.microsoft.com/office/drawing/2014/main" id="{8CBB5696-D208-4E3A-B5A5-02E43714AED1}"/>
              </a:ext>
            </a:extLst>
          </p:cNvPr>
          <p:cNvSpPr txBox="1"/>
          <p:nvPr/>
        </p:nvSpPr>
        <p:spPr>
          <a:xfrm>
            <a:off x="688087" y="168673"/>
            <a:ext cx="5549030" cy="523220"/>
          </a:xfrm>
          <a:prstGeom prst="rect">
            <a:avLst/>
          </a:prstGeom>
          <a:noFill/>
        </p:spPr>
        <p:txBody>
          <a:bodyPr wrap="square">
            <a:spAutoFit/>
          </a:bodyPr>
          <a:lstStyle/>
          <a:p>
            <a:pPr marL="0" marR="0" lvl="0" indent="900113" algn="l" defTabSz="914400" rtl="0" eaLnBrk="0" fontAlgn="base" latinLnBrk="0" hangingPunct="0">
              <a:lnSpc>
                <a:spcPct val="100000"/>
              </a:lnSpc>
              <a:spcBef>
                <a:spcPct val="0"/>
              </a:spcBef>
              <a:spcAft>
                <a:spcPct val="0"/>
              </a:spcAft>
              <a:buClrTx/>
              <a:buSzTx/>
              <a:buFontTx/>
              <a:buNone/>
              <a:tabLst>
                <a:tab pos="2806700" algn="ctr"/>
                <a:tab pos="5611813" algn="r"/>
              </a:tabLst>
              <a:defRPr/>
            </a:pPr>
            <a:r>
              <a:rPr kumimoji="0" lang="pt-BR" altLang="pt-B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Governo do Estado de São Paulo</a:t>
            </a:r>
            <a:endParaRPr kumimoji="0" lang="pt-BR" altLang="pt-B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900113" algn="l" defTabSz="914400" rtl="0" eaLnBrk="0" fontAlgn="base" latinLnBrk="0" hangingPunct="0">
              <a:lnSpc>
                <a:spcPct val="100000"/>
              </a:lnSpc>
              <a:spcBef>
                <a:spcPct val="0"/>
              </a:spcBef>
              <a:spcAft>
                <a:spcPct val="0"/>
              </a:spcAft>
              <a:buClrTx/>
              <a:buSzTx/>
              <a:buFontTx/>
              <a:buNone/>
              <a:tabLst>
                <a:tab pos="2806700" algn="ctr"/>
                <a:tab pos="5611813" algn="r"/>
              </a:tabLst>
              <a:defRPr/>
            </a:pPr>
            <a:r>
              <a:rPr kumimoji="0" lang="pt-BR" altLang="pt-BR"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Secretaria de Desenvolvimento Social</a:t>
            </a:r>
            <a:endParaRPr kumimoji="0" lang="pt-BR" altLang="pt-BR"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36" name="Objeto 235">
            <a:extLst>
              <a:ext uri="{FF2B5EF4-FFF2-40B4-BE49-F238E27FC236}">
                <a16:creationId xmlns:a16="http://schemas.microsoft.com/office/drawing/2014/main" id="{3C6B96FF-1020-461D-B649-95D04DFA2459}"/>
              </a:ext>
            </a:extLst>
          </p:cNvPr>
          <p:cNvGraphicFramePr>
            <a:graphicFrameLocks noChangeAspect="1"/>
          </p:cNvGraphicFramePr>
          <p:nvPr>
            <p:extLst/>
          </p:nvPr>
        </p:nvGraphicFramePr>
        <p:xfrm>
          <a:off x="535565" y="66309"/>
          <a:ext cx="704850" cy="752475"/>
        </p:xfrm>
        <a:graphic>
          <a:graphicData uri="http://schemas.openxmlformats.org/presentationml/2006/ole">
            <mc:AlternateContent xmlns:mc="http://schemas.openxmlformats.org/markup-compatibility/2006">
              <mc:Choice xmlns:v="urn:schemas-microsoft-com:vml" Requires="v">
                <p:oleObj spid="_x0000_s123920" name="Picture" r:id="rId3" imgW="610613" imgH="647067" progId="Word.Picture.8">
                  <p:embed/>
                </p:oleObj>
              </mc:Choice>
              <mc:Fallback>
                <p:oleObj name="Picture" r:id="rId3" imgW="610613" imgH="647067" progId="Word.Picture.8">
                  <p:embed/>
                  <p:pic>
                    <p:nvPicPr>
                      <p:cNvPr id="236" name="Objeto 235">
                        <a:extLst>
                          <a:ext uri="{FF2B5EF4-FFF2-40B4-BE49-F238E27FC236}">
                            <a16:creationId xmlns:a16="http://schemas.microsoft.com/office/drawing/2014/main" id="{3C6B96FF-1020-461D-B649-95D04DFA2459}"/>
                          </a:ext>
                        </a:extLst>
                      </p:cNvPr>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35565" y="66309"/>
                        <a:ext cx="7048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Agrupar 4"/>
          <p:cNvGrpSpPr/>
          <p:nvPr/>
        </p:nvGrpSpPr>
        <p:grpSpPr>
          <a:xfrm>
            <a:off x="1727199" y="1408258"/>
            <a:ext cx="5960534" cy="2709928"/>
            <a:chOff x="2416597" y="913806"/>
            <a:chExt cx="4754726" cy="1516965"/>
          </a:xfrm>
        </p:grpSpPr>
        <p:sp>
          <p:nvSpPr>
            <p:cNvPr id="21" name="Text Box 229">
              <a:extLst>
                <a:ext uri="{FF2B5EF4-FFF2-40B4-BE49-F238E27FC236}">
                  <a16:creationId xmlns:a16="http://schemas.microsoft.com/office/drawing/2014/main" id="{4EE4CFEB-4046-4F55-99DF-D27A2C282911}"/>
                </a:ext>
              </a:extLst>
            </p:cNvPr>
            <p:cNvSpPr txBox="1">
              <a:spLocks noChangeArrowheads="1"/>
            </p:cNvSpPr>
            <p:nvPr/>
          </p:nvSpPr>
          <p:spPr bwMode="auto">
            <a:xfrm>
              <a:off x="2416597" y="1758094"/>
              <a:ext cx="1298840" cy="610736"/>
            </a:xfrm>
            <a:prstGeom prst="rect">
              <a:avLst/>
            </a:prstGeom>
            <a:solidFill>
              <a:srgbClr val="FFFFFF"/>
            </a:solidFill>
            <a:ln w="9525">
              <a:solidFill>
                <a:srgbClr val="000000"/>
              </a:solidFill>
              <a:miter lim="800000"/>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altLang="pt-BR" sz="6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7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rPr>
                <a:t>Centro </a:t>
              </a:r>
              <a:r>
                <a:rPr kumimoji="0" lang="pt-BR" altLang="pt-BR" sz="7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de Gestão de Pessoal - CGP</a:t>
              </a:r>
              <a:endParaRPr kumimoji="0" lang="pt-BR" altLang="pt-BR" sz="7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Diretor </a:t>
              </a:r>
              <a:r>
                <a:rPr kumimoji="0" lang="pt-BR" altLang="pt-BR" sz="600" b="1" i="0" u="none" strike="noStrike" kern="1200" cap="none" spc="0" normalizeH="0" baseline="0" noProof="0" dirty="0" err="1">
                  <a:ln>
                    <a:noFill/>
                  </a:ln>
                  <a:solidFill>
                    <a:prstClr val="black"/>
                  </a:solidFill>
                  <a:effectLst/>
                  <a:uLnTx/>
                  <a:uFillTx/>
                  <a:latin typeface="Arial Narrow" panose="020B0606020202030204" pitchFamily="34" charset="0"/>
                  <a:ea typeface="Times New Roman" panose="02020603050405020304" pitchFamily="18" charset="0"/>
                  <a:cs typeface="+mn-cs"/>
                </a:rPr>
                <a:t>Téc.II</a:t>
              </a: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 – CELIA</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EQUIPE: Célia, Ana Maria, Elisabeth, Fernanda, Ligia, Selma e Wanda</a:t>
              </a: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4" name="Agrupar 3"/>
            <p:cNvGrpSpPr/>
            <p:nvPr/>
          </p:nvGrpSpPr>
          <p:grpSpPr>
            <a:xfrm>
              <a:off x="3063090" y="913806"/>
              <a:ext cx="4108233" cy="1516965"/>
              <a:chOff x="3063090" y="913806"/>
              <a:chExt cx="4108233" cy="1516965"/>
            </a:xfrm>
          </p:grpSpPr>
          <p:sp>
            <p:nvSpPr>
              <p:cNvPr id="222" name="Text Box 229">
                <a:extLst>
                  <a:ext uri="{FF2B5EF4-FFF2-40B4-BE49-F238E27FC236}">
                    <a16:creationId xmlns:a16="http://schemas.microsoft.com/office/drawing/2014/main" id="{4EE4CFEB-4046-4F55-99DF-D27A2C282911}"/>
                  </a:ext>
                </a:extLst>
              </p:cNvPr>
              <p:cNvSpPr txBox="1">
                <a:spLocks noChangeArrowheads="1"/>
              </p:cNvSpPr>
              <p:nvPr/>
            </p:nvSpPr>
            <p:spPr bwMode="auto">
              <a:xfrm>
                <a:off x="4201107" y="913806"/>
                <a:ext cx="1298840" cy="610736"/>
              </a:xfrm>
              <a:prstGeom prst="rect">
                <a:avLst/>
              </a:prstGeom>
              <a:solidFill>
                <a:srgbClr val="FFFFFF"/>
              </a:solidFill>
              <a:ln w="9525">
                <a:solidFill>
                  <a:srgbClr val="000000"/>
                </a:solidFill>
                <a:miter lim="800000"/>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altLang="pt-BR" sz="7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7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Departamento de </a:t>
                </a:r>
                <a:r>
                  <a:rPr kumimoji="0" lang="pt-BR" altLang="pt-BR" sz="700" b="1" i="0" u="none" strike="noStrike" kern="1200" cap="none" spc="0" normalizeH="0" baseline="0" noProof="0">
                    <a:ln>
                      <a:noFill/>
                    </a:ln>
                    <a:solidFill>
                      <a:prstClr val="black"/>
                    </a:solidFill>
                    <a:effectLst/>
                    <a:uLnTx/>
                    <a:uFillTx/>
                    <a:latin typeface="Arial Narrow" panose="020B0606020202030204" pitchFamily="34" charset="0"/>
                    <a:ea typeface="Times New Roman" panose="02020603050405020304" pitchFamily="18" charset="0"/>
                    <a:cs typeface="+mn-cs"/>
                  </a:rPr>
                  <a:t>Recursos </a:t>
                </a:r>
                <a:r>
                  <a:rPr kumimoji="0" lang="pt-BR" altLang="pt-BR" sz="700" b="1" i="0" u="none" strike="noStrike" kern="1200" cap="none" spc="0" normalizeH="0" baseline="0" noProof="0" smtClean="0">
                    <a:ln>
                      <a:noFill/>
                    </a:ln>
                    <a:solidFill>
                      <a:prstClr val="black"/>
                    </a:solidFill>
                    <a:effectLst/>
                    <a:uLnTx/>
                    <a:uFillTx/>
                    <a:latin typeface="Arial Narrow" panose="020B0606020202030204" pitchFamily="34" charset="0"/>
                    <a:ea typeface="Times New Roman" panose="02020603050405020304" pitchFamily="18" charset="0"/>
                    <a:cs typeface="+mn-cs"/>
                  </a:rPr>
                  <a:t>Humanos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altLang="pt-BR" sz="800" b="0"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BENEDITO DO NASCIMENTO</a:t>
                </a:r>
                <a:endParaRPr kumimoji="0" lang="pt-BR" altLang="pt-BR" sz="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Diretor Técnico III</a:t>
                </a: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Agrupar 2"/>
              <p:cNvGrpSpPr/>
              <p:nvPr/>
            </p:nvGrpSpPr>
            <p:grpSpPr>
              <a:xfrm>
                <a:off x="3063090" y="1017680"/>
                <a:ext cx="4108233" cy="1413091"/>
                <a:chOff x="3063090" y="1017680"/>
                <a:chExt cx="4108233" cy="1413091"/>
              </a:xfrm>
            </p:grpSpPr>
            <p:sp>
              <p:nvSpPr>
                <p:cNvPr id="221" name="Line 226">
                  <a:extLst>
                    <a:ext uri="{FF2B5EF4-FFF2-40B4-BE49-F238E27FC236}">
                      <a16:creationId xmlns:a16="http://schemas.microsoft.com/office/drawing/2014/main" id="{AFD0B4BD-E9FF-4022-9E2F-BCAC24119D46}"/>
                    </a:ext>
                  </a:extLst>
                </p:cNvPr>
                <p:cNvSpPr>
                  <a:spLocks noChangeShapeType="1"/>
                </p:cNvSpPr>
                <p:nvPr/>
              </p:nvSpPr>
              <p:spPr bwMode="auto">
                <a:xfrm flipV="1">
                  <a:off x="5516674" y="1211539"/>
                  <a:ext cx="586100" cy="28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24" name="Rectangle 227">
                  <a:extLst>
                    <a:ext uri="{FF2B5EF4-FFF2-40B4-BE49-F238E27FC236}">
                      <a16:creationId xmlns:a16="http://schemas.microsoft.com/office/drawing/2014/main" id="{4A9F840F-9E45-42D6-A42A-1E58535E0A1C}"/>
                    </a:ext>
                  </a:extLst>
                </p:cNvPr>
                <p:cNvSpPr>
                  <a:spLocks noChangeArrowheads="1"/>
                </p:cNvSpPr>
                <p:nvPr/>
              </p:nvSpPr>
              <p:spPr bwMode="auto">
                <a:xfrm>
                  <a:off x="6119501" y="1017680"/>
                  <a:ext cx="1051822" cy="408213"/>
                </a:xfrm>
                <a:prstGeom prst="rect">
                  <a:avLst/>
                </a:prstGeom>
                <a:solidFill>
                  <a:srgbClr val="FFFFFF"/>
                </a:solidFill>
                <a:ln w="9525" cap="rnd">
                  <a:solidFill>
                    <a:srgbClr val="000000"/>
                  </a:solidFill>
                  <a:prstDash val="sysDot"/>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7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Assessoria Técnica</a:t>
                  </a:r>
                  <a:endParaRPr kumimoji="0" lang="pt-BR" altLang="pt-BR" sz="7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MARIA LUCIA</a:t>
                  </a: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Obrigação de fazer, Processos, Tribunal.</a:t>
                  </a: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6" name="Freeform 223">
                  <a:extLst>
                    <a:ext uri="{FF2B5EF4-FFF2-40B4-BE49-F238E27FC236}">
                      <a16:creationId xmlns:a16="http://schemas.microsoft.com/office/drawing/2014/main" id="{0BCEDB65-E9F1-49D9-AD51-5F541EDA1590}"/>
                    </a:ext>
                  </a:extLst>
                </p:cNvPr>
                <p:cNvSpPr>
                  <a:spLocks/>
                </p:cNvSpPr>
                <p:nvPr/>
              </p:nvSpPr>
              <p:spPr bwMode="auto">
                <a:xfrm>
                  <a:off x="3063090" y="1532457"/>
                  <a:ext cx="3430110" cy="292697"/>
                </a:xfrm>
                <a:custGeom>
                  <a:avLst/>
                  <a:gdLst>
                    <a:gd name="T0" fmla="*/ 0 w 1810"/>
                    <a:gd name="T1" fmla="*/ 543 h 724"/>
                    <a:gd name="T2" fmla="*/ 0 w 1810"/>
                    <a:gd name="T3" fmla="*/ 0 h 724"/>
                    <a:gd name="T4" fmla="*/ 1810 w 1810"/>
                    <a:gd name="T5" fmla="*/ 0 h 724"/>
                    <a:gd name="T6" fmla="*/ 1810 w 1810"/>
                    <a:gd name="T7" fmla="*/ 724 h 724"/>
                  </a:gdLst>
                  <a:ahLst/>
                  <a:cxnLst>
                    <a:cxn ang="0">
                      <a:pos x="T0" y="T1"/>
                    </a:cxn>
                    <a:cxn ang="0">
                      <a:pos x="T2" y="T3"/>
                    </a:cxn>
                    <a:cxn ang="0">
                      <a:pos x="T4" y="T5"/>
                    </a:cxn>
                    <a:cxn ang="0">
                      <a:pos x="T6" y="T7"/>
                    </a:cxn>
                  </a:cxnLst>
                  <a:rect l="0" t="0" r="r" b="b"/>
                  <a:pathLst>
                    <a:path w="1810" h="724">
                      <a:moveTo>
                        <a:pt x="0" y="543"/>
                      </a:moveTo>
                      <a:lnTo>
                        <a:pt x="0" y="0"/>
                      </a:lnTo>
                      <a:lnTo>
                        <a:pt x="1810" y="0"/>
                      </a:lnTo>
                      <a:lnTo>
                        <a:pt x="1810" y="72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22" name="Text Box 229">
                  <a:extLst>
                    <a:ext uri="{FF2B5EF4-FFF2-40B4-BE49-F238E27FC236}">
                      <a16:creationId xmlns:a16="http://schemas.microsoft.com/office/drawing/2014/main" id="{4EE4CFEB-4046-4F55-99DF-D27A2C282911}"/>
                    </a:ext>
                  </a:extLst>
                </p:cNvPr>
                <p:cNvSpPr txBox="1">
                  <a:spLocks noChangeArrowheads="1"/>
                </p:cNvSpPr>
                <p:nvPr/>
              </p:nvSpPr>
              <p:spPr bwMode="auto">
                <a:xfrm>
                  <a:off x="5840853" y="1820035"/>
                  <a:ext cx="1298840" cy="610736"/>
                </a:xfrm>
                <a:prstGeom prst="rect">
                  <a:avLst/>
                </a:prstGeom>
                <a:solidFill>
                  <a:srgbClr val="FFFFFF"/>
                </a:solidFill>
                <a:ln w="9525">
                  <a:solidFill>
                    <a:srgbClr val="000000"/>
                  </a:solidFill>
                  <a:miter lim="800000"/>
                  <a:headEnd/>
                  <a:tailEnd/>
                </a:ln>
              </p:spPr>
              <p:txBody>
                <a:bodyPr vert="horz" wrap="square" lIns="0" tIns="0" rIns="0" bIns="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altLang="pt-BR" sz="6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7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rPr>
                    <a:t>Centro </a:t>
                  </a:r>
                  <a:r>
                    <a:rPr kumimoji="0" lang="pt-BR" altLang="pt-BR" sz="7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de </a:t>
                  </a:r>
                  <a:r>
                    <a:rPr kumimoji="0" lang="pt-BR" altLang="pt-BR" sz="7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rPr>
                    <a:t>Desenvolvimento </a:t>
                  </a:r>
                  <a:r>
                    <a:rPr kumimoji="0" lang="pt-BR" altLang="pt-BR" sz="7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de Pessoal </a:t>
                  </a:r>
                  <a:r>
                    <a:rPr kumimoji="0" lang="pt-BR" altLang="pt-BR" sz="7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rPr>
                    <a:t>-CDP</a:t>
                  </a:r>
                  <a:endParaRPr kumimoji="0" lang="pt-BR" altLang="pt-BR" sz="7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Diretor </a:t>
                  </a:r>
                  <a:r>
                    <a:rPr kumimoji="0" lang="pt-BR" altLang="pt-BR" sz="600" b="1" i="0" u="none" strike="noStrike" kern="1200" cap="none" spc="0" normalizeH="0" baseline="0" noProof="0" dirty="0" err="1">
                      <a:ln>
                        <a:noFill/>
                      </a:ln>
                      <a:solidFill>
                        <a:prstClr val="black"/>
                      </a:solidFill>
                      <a:effectLst/>
                      <a:uLnTx/>
                      <a:uFillTx/>
                      <a:latin typeface="Arial Narrow" panose="020B0606020202030204" pitchFamily="34" charset="0"/>
                      <a:ea typeface="Times New Roman" panose="02020603050405020304" pitchFamily="18" charset="0"/>
                      <a:cs typeface="+mn-cs"/>
                    </a:rPr>
                    <a:t>Téc.II</a:t>
                  </a: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 – </a:t>
                  </a:r>
                  <a:r>
                    <a:rPr kumimoji="0" lang="pt-BR" altLang="pt-BR" sz="600" b="1" i="0" u="none" strike="noStrike" kern="1200" cap="none" spc="0" normalizeH="0" baseline="0" noProof="0" dirty="0" smtClean="0">
                      <a:ln>
                        <a:noFill/>
                      </a:ln>
                      <a:solidFill>
                        <a:prstClr val="black"/>
                      </a:solidFill>
                      <a:effectLst/>
                      <a:uLnTx/>
                      <a:uFillTx/>
                      <a:latin typeface="Arial Narrow" panose="020B0606020202030204" pitchFamily="34" charset="0"/>
                      <a:ea typeface="Times New Roman" panose="02020603050405020304" pitchFamily="18" charset="0"/>
                      <a:cs typeface="+mn-cs"/>
                    </a:rPr>
                    <a:t>CLAUDIA</a:t>
                  </a:r>
                  <a:endPar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pt-BR" altLang="pt-BR" sz="600" b="1" i="0" u="none" strike="noStrike" kern="1200" cap="none" spc="0" normalizeH="0" baseline="0" noProof="0" dirty="0">
                      <a:ln>
                        <a:noFill/>
                      </a:ln>
                      <a:solidFill>
                        <a:prstClr val="black"/>
                      </a:solidFill>
                      <a:effectLst/>
                      <a:uLnTx/>
                      <a:uFillTx/>
                      <a:latin typeface="Arial Narrow" panose="020B0606020202030204" pitchFamily="34" charset="0"/>
                      <a:ea typeface="Times New Roman" panose="02020603050405020304" pitchFamily="18" charset="0"/>
                      <a:cs typeface="+mn-cs"/>
                    </a:rPr>
                    <a:t>EQUIPE: Cláudia e Sandy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pt-BR" altLang="pt-BR" sz="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sp>
        <p:nvSpPr>
          <p:cNvPr id="2" name="CaixaDeTexto 1"/>
          <p:cNvSpPr txBox="1"/>
          <p:nvPr/>
        </p:nvSpPr>
        <p:spPr>
          <a:xfrm>
            <a:off x="433965" y="1050527"/>
            <a:ext cx="1858201"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prstClr val="black"/>
                </a:solidFill>
                <a:effectLst/>
                <a:uLnTx/>
                <a:uFillTx/>
                <a:latin typeface="Century Gothic" panose="020B0502020202020204"/>
                <a:ea typeface="+mn-ea"/>
                <a:cs typeface="+mn-cs"/>
              </a:rPr>
              <a:t>ORGANOGRAMA DRH</a:t>
            </a:r>
            <a:endParaRPr kumimoji="0" lang="pt-BR"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5503810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740BD8B-A938-42D2-9501-3C55C92B1143}"/>
              </a:ext>
            </a:extLst>
          </p:cNvPr>
          <p:cNvPicPr>
            <a:picLocks noChangeAspect="1"/>
          </p:cNvPicPr>
          <p:nvPr/>
        </p:nvPicPr>
        <p:blipFill>
          <a:blip r:embed="rId2"/>
          <a:stretch>
            <a:fillRect/>
          </a:stretch>
        </p:blipFill>
        <p:spPr>
          <a:xfrm>
            <a:off x="2682820" y="0"/>
            <a:ext cx="3778359" cy="5143500"/>
          </a:xfrm>
          <a:prstGeom prst="rect">
            <a:avLst/>
          </a:prstGeom>
          <a:ln w="19050">
            <a:solidFill>
              <a:schemeClr val="tx1">
                <a:lumMod val="75000"/>
                <a:lumOff val="25000"/>
              </a:schemeClr>
            </a:solidFill>
          </a:ln>
        </p:spPr>
      </p:pic>
    </p:spTree>
    <p:extLst>
      <p:ext uri="{BB962C8B-B14F-4D97-AF65-F5344CB8AC3E}">
        <p14:creationId xmlns:p14="http://schemas.microsoft.com/office/powerpoint/2010/main" val="3882687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84330B2C-4493-4A20-A073-7BB12AF615BB}"/>
              </a:ext>
            </a:extLst>
          </p:cNvPr>
          <p:cNvPicPr>
            <a:picLocks noChangeAspect="1"/>
          </p:cNvPicPr>
          <p:nvPr/>
        </p:nvPicPr>
        <p:blipFill>
          <a:blip r:embed="rId2"/>
          <a:stretch>
            <a:fillRect/>
          </a:stretch>
        </p:blipFill>
        <p:spPr>
          <a:xfrm>
            <a:off x="2596143" y="0"/>
            <a:ext cx="3951713" cy="5143500"/>
          </a:xfrm>
          <a:prstGeom prst="rect">
            <a:avLst/>
          </a:prstGeom>
          <a:ln>
            <a:solidFill>
              <a:schemeClr val="tx1">
                <a:lumMod val="75000"/>
                <a:lumOff val="25000"/>
              </a:schemeClr>
            </a:solidFill>
          </a:ln>
        </p:spPr>
      </p:pic>
    </p:spTree>
    <p:extLst>
      <p:ext uri="{BB962C8B-B14F-4D97-AF65-F5344CB8AC3E}">
        <p14:creationId xmlns:p14="http://schemas.microsoft.com/office/powerpoint/2010/main" val="3514074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03B09E7-DA2E-4BE2-8FDB-19899888B02F}"/>
              </a:ext>
            </a:extLst>
          </p:cNvPr>
          <p:cNvPicPr>
            <a:picLocks noChangeAspect="1"/>
          </p:cNvPicPr>
          <p:nvPr/>
        </p:nvPicPr>
        <p:blipFill>
          <a:blip r:embed="rId2"/>
          <a:stretch>
            <a:fillRect/>
          </a:stretch>
        </p:blipFill>
        <p:spPr>
          <a:xfrm>
            <a:off x="2616211" y="0"/>
            <a:ext cx="3911578" cy="5143500"/>
          </a:xfrm>
          <a:prstGeom prst="rect">
            <a:avLst/>
          </a:prstGeom>
          <a:ln>
            <a:solidFill>
              <a:schemeClr val="tx1">
                <a:lumMod val="75000"/>
                <a:lumOff val="25000"/>
              </a:schemeClr>
            </a:solidFill>
          </a:ln>
        </p:spPr>
      </p:pic>
    </p:spTree>
    <p:extLst>
      <p:ext uri="{BB962C8B-B14F-4D97-AF65-F5344CB8AC3E}">
        <p14:creationId xmlns:p14="http://schemas.microsoft.com/office/powerpoint/2010/main" val="36134565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B1878FA8-4623-4383-AB2D-C942BD4ADA0A}"/>
              </a:ext>
            </a:extLst>
          </p:cNvPr>
          <p:cNvPicPr>
            <a:picLocks noChangeAspect="1"/>
          </p:cNvPicPr>
          <p:nvPr/>
        </p:nvPicPr>
        <p:blipFill>
          <a:blip r:embed="rId2"/>
          <a:stretch>
            <a:fillRect/>
          </a:stretch>
        </p:blipFill>
        <p:spPr>
          <a:xfrm>
            <a:off x="2323475" y="0"/>
            <a:ext cx="4497049" cy="5143500"/>
          </a:xfrm>
          <a:prstGeom prst="rect">
            <a:avLst/>
          </a:prstGeom>
          <a:ln w="12700">
            <a:solidFill>
              <a:schemeClr val="tx1">
                <a:lumMod val="75000"/>
                <a:lumOff val="25000"/>
              </a:schemeClr>
            </a:solidFill>
          </a:ln>
        </p:spPr>
      </p:pic>
    </p:spTree>
    <p:extLst>
      <p:ext uri="{BB962C8B-B14F-4D97-AF65-F5344CB8AC3E}">
        <p14:creationId xmlns:p14="http://schemas.microsoft.com/office/powerpoint/2010/main" val="3489361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p:cNvGrpSpPr/>
          <p:nvPr/>
        </p:nvGrpSpPr>
        <p:grpSpPr>
          <a:xfrm>
            <a:off x="1837132" y="520648"/>
            <a:ext cx="5939314" cy="4051352"/>
            <a:chOff x="1182798" y="354799"/>
            <a:chExt cx="6802359" cy="4788701"/>
          </a:xfrm>
        </p:grpSpPr>
        <p:pic>
          <p:nvPicPr>
            <p:cNvPr id="7" name="Imagem 6"/>
            <p:cNvPicPr>
              <a:picLocks noChangeAspect="1"/>
            </p:cNvPicPr>
            <p:nvPr/>
          </p:nvPicPr>
          <p:blipFill rotWithShape="1">
            <a:blip r:embed="rId3"/>
            <a:srcRect l="15417" t="6666" r="13854" b="4815"/>
            <a:stretch/>
          </p:blipFill>
          <p:spPr>
            <a:xfrm>
              <a:off x="1182798" y="354799"/>
              <a:ext cx="6802359" cy="4788701"/>
            </a:xfrm>
            <a:prstGeom prst="rect">
              <a:avLst/>
            </a:prstGeom>
          </p:spPr>
        </p:pic>
        <p:sp>
          <p:nvSpPr>
            <p:cNvPr id="8" name="Retângulo 7"/>
            <p:cNvSpPr/>
            <p:nvPr/>
          </p:nvSpPr>
          <p:spPr>
            <a:xfrm>
              <a:off x="1321543" y="1288889"/>
              <a:ext cx="2227416" cy="17530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mtClean="0"/>
                <a:t>VÍDEO</a:t>
              </a:r>
              <a:endParaRPr lang="pt-BR"/>
            </a:p>
          </p:txBody>
        </p:sp>
        <p:sp>
          <p:nvSpPr>
            <p:cNvPr id="12" name="Elipse 11"/>
            <p:cNvSpPr/>
            <p:nvPr/>
          </p:nvSpPr>
          <p:spPr>
            <a:xfrm>
              <a:off x="6645244" y="1321805"/>
              <a:ext cx="660903" cy="6790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12"/>
            <p:cNvSpPr/>
            <p:nvPr/>
          </p:nvSpPr>
          <p:spPr>
            <a:xfrm>
              <a:off x="6346479" y="2181885"/>
              <a:ext cx="1249378" cy="90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5" name="Seta para a Direita 14"/>
          <p:cNvSpPr/>
          <p:nvPr/>
        </p:nvSpPr>
        <p:spPr>
          <a:xfrm rot="2029267">
            <a:off x="1481344" y="2858091"/>
            <a:ext cx="679009" cy="350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94263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1912299" y="502750"/>
            <a:ext cx="5880329" cy="4061157"/>
            <a:chOff x="1985129" y="551303"/>
            <a:chExt cx="5481122" cy="3814311"/>
          </a:xfrm>
        </p:grpSpPr>
        <p:pic>
          <p:nvPicPr>
            <p:cNvPr id="2" name="Imagem 1"/>
            <p:cNvPicPr>
              <a:picLocks noChangeAspect="1"/>
            </p:cNvPicPr>
            <p:nvPr/>
          </p:nvPicPr>
          <p:blipFill rotWithShape="1">
            <a:blip r:embed="rId2"/>
            <a:srcRect l="13968" t="7081" r="16349" b="6712"/>
            <a:stretch/>
          </p:blipFill>
          <p:spPr>
            <a:xfrm>
              <a:off x="1985129" y="551303"/>
              <a:ext cx="5481122" cy="3814311"/>
            </a:xfrm>
            <a:prstGeom prst="rect">
              <a:avLst/>
            </a:prstGeom>
          </p:spPr>
        </p:pic>
        <p:sp>
          <p:nvSpPr>
            <p:cNvPr id="11" name="Elipse 10"/>
            <p:cNvSpPr/>
            <p:nvPr/>
          </p:nvSpPr>
          <p:spPr>
            <a:xfrm>
              <a:off x="6538805" y="1334365"/>
              <a:ext cx="557108" cy="5543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2" name="Retângulo 11"/>
            <p:cNvSpPr/>
            <p:nvPr/>
          </p:nvSpPr>
          <p:spPr>
            <a:xfrm>
              <a:off x="6286961" y="2036514"/>
              <a:ext cx="1053163" cy="739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838945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47123" y="1761509"/>
            <a:ext cx="6683765" cy="1347369"/>
          </a:xfrm>
        </p:spPr>
        <p:txBody>
          <a:bodyPr>
            <a:normAutofit/>
          </a:bodyPr>
          <a:lstStyle/>
          <a:p>
            <a:pPr algn="ctr"/>
            <a:r>
              <a:rPr lang="pt-BR" smtClean="0"/>
              <a:t>Agradecemos a sua participação!</a:t>
            </a:r>
            <a:br>
              <a:rPr lang="pt-BR" smtClean="0"/>
            </a:br>
            <a:r>
              <a:rPr lang="pt-BR"/>
              <a:t/>
            </a:r>
            <a:br>
              <a:rPr lang="pt-BR"/>
            </a:br>
            <a:r>
              <a:rPr lang="pt-BR" sz="2000" smtClean="0"/>
              <a:t>Departamento de Recursos Humanos - DRH</a:t>
            </a:r>
            <a:endParaRPr lang="pt-BR" sz="2000"/>
          </a:p>
        </p:txBody>
      </p:sp>
    </p:spTree>
    <p:extLst>
      <p:ext uri="{BB962C8B-B14F-4D97-AF65-F5344CB8AC3E}">
        <p14:creationId xmlns:p14="http://schemas.microsoft.com/office/powerpoint/2010/main" val="419875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60950" y="-282025"/>
            <a:ext cx="8222100" cy="12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000" smtClean="0"/>
              <a:t>DRH - ATRIBUIÇÕES </a:t>
            </a:r>
            <a:r>
              <a:rPr lang="pt-BR" smtClean="0"/>
              <a:t/>
            </a:r>
            <a:br>
              <a:rPr lang="pt-BR" smtClean="0"/>
            </a:br>
            <a:endParaRPr sz="1600" dirty="0">
              <a:latin typeface="Arial Narrow" panose="020B0606020202030204" pitchFamily="34" charset="0"/>
            </a:endParaRPr>
          </a:p>
        </p:txBody>
      </p:sp>
      <p:sp>
        <p:nvSpPr>
          <p:cNvPr id="73" name="Google Shape;73;p14"/>
          <p:cNvSpPr txBox="1">
            <a:spLocks noGrp="1"/>
          </p:cNvSpPr>
          <p:nvPr>
            <p:ph type="body" idx="1"/>
          </p:nvPr>
        </p:nvSpPr>
        <p:spPr>
          <a:xfrm>
            <a:off x="843748" y="982775"/>
            <a:ext cx="8222101" cy="3501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pt-BR" sz="1300"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graphicFrame>
        <p:nvGraphicFramePr>
          <p:cNvPr id="4" name="Tabela 3"/>
          <p:cNvGraphicFramePr>
            <a:graphicFrameLocks noGrp="1"/>
          </p:cNvGraphicFramePr>
          <p:nvPr>
            <p:extLst>
              <p:ext uri="{D42A27DB-BD31-4B8C-83A1-F6EECF244321}">
                <p14:modId xmlns:p14="http://schemas.microsoft.com/office/powerpoint/2010/main" val="1046243283"/>
              </p:ext>
            </p:extLst>
          </p:nvPr>
        </p:nvGraphicFramePr>
        <p:xfrm>
          <a:off x="854763" y="874643"/>
          <a:ext cx="7871794" cy="4221480"/>
        </p:xfrm>
        <a:graphic>
          <a:graphicData uri="http://schemas.openxmlformats.org/drawingml/2006/table">
            <a:tbl>
              <a:tblPr firstRow="1" bandRow="1">
                <a:tableStyleId>{5C22544A-7EE6-4342-B048-85BDC9FD1C3A}</a:tableStyleId>
              </a:tblPr>
              <a:tblGrid>
                <a:gridCol w="3935897">
                  <a:extLst>
                    <a:ext uri="{9D8B030D-6E8A-4147-A177-3AD203B41FA5}">
                      <a16:colId xmlns:a16="http://schemas.microsoft.com/office/drawing/2014/main" val="1495251433"/>
                    </a:ext>
                  </a:extLst>
                </a:gridCol>
                <a:gridCol w="3935897">
                  <a:extLst>
                    <a:ext uri="{9D8B030D-6E8A-4147-A177-3AD203B41FA5}">
                      <a16:colId xmlns:a16="http://schemas.microsoft.com/office/drawing/2014/main" val="2988105424"/>
                    </a:ext>
                  </a:extLst>
                </a:gridCol>
              </a:tblGrid>
              <a:tr h="231912">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pt-BR" sz="1200" u="none" smtClean="0">
                          <a:solidFill>
                            <a:schemeClr val="tx1"/>
                          </a:solidFill>
                          <a:latin typeface="Arial Narrow" panose="020B0606020202030204" pitchFamily="34" charset="0"/>
                          <a:ea typeface="Times New Roman" panose="02020603050405020304" pitchFamily="18" charset="0"/>
                        </a:rPr>
                        <a:t>Atribuições CGP:</a:t>
                      </a:r>
                    </a:p>
                  </a:txBody>
                  <a:tcPr>
                    <a:solidFill>
                      <a:schemeClr val="accent4">
                        <a:lumMod val="60000"/>
                        <a:lumOff val="40000"/>
                      </a:schemeClr>
                    </a:solidFill>
                  </a:tcPr>
                </a:tc>
                <a:tc>
                  <a: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pt-BR" sz="1200" u="none" smtClean="0">
                          <a:solidFill>
                            <a:schemeClr val="tx1"/>
                          </a:solidFill>
                          <a:effectLst/>
                          <a:latin typeface="Arial Narrow" panose="020B0606020202030204" pitchFamily="34" charset="0"/>
                          <a:ea typeface="Times New Roman" panose="02020603050405020304" pitchFamily="18" charset="0"/>
                        </a:rPr>
                        <a:t>Atribuições CDP:</a:t>
                      </a:r>
                    </a:p>
                  </a:txBody>
                  <a:tcPr>
                    <a:solidFill>
                      <a:schemeClr val="accent4">
                        <a:lumMod val="60000"/>
                        <a:lumOff val="40000"/>
                      </a:schemeClr>
                    </a:solidFill>
                  </a:tcPr>
                </a:tc>
                <a:extLst>
                  <a:ext uri="{0D108BD9-81ED-4DB2-BD59-A6C34878D82A}">
                    <a16:rowId xmlns:a16="http://schemas.microsoft.com/office/drawing/2014/main" val="1030421837"/>
                  </a:ext>
                </a:extLst>
              </a:tr>
              <a:tr h="370840">
                <a:tc>
                  <a:txBody>
                    <a:bodyPr/>
                    <a:lstStyle/>
                    <a:p>
                      <a:endParaRPr lang="pt-BR" sz="1100" dirty="0" smtClean="0">
                        <a:effectLst/>
                        <a:latin typeface="Arial Narrow" panose="020B0606020202030204" pitchFamily="34" charset="0"/>
                        <a:ea typeface="Times New Roman" panose="02020603050405020304" pitchFamily="18" charset="0"/>
                      </a:endParaRPr>
                    </a:p>
                    <a:p>
                      <a:endParaRPr lang="pt-BR" sz="1100" dirty="0" smtClean="0">
                        <a:effectLst/>
                        <a:latin typeface="Arial Narrow" panose="020B0606020202030204" pitchFamily="34" charset="0"/>
                        <a:ea typeface="Times New Roman" panose="02020603050405020304" pitchFamily="18" charset="0"/>
                      </a:endParaRPr>
                    </a:p>
                    <a:p>
                      <a:r>
                        <a:rPr lang="pt-BR" sz="1100" dirty="0" smtClean="0">
                          <a:effectLst/>
                          <a:latin typeface="Arial Narrow" panose="020B0606020202030204" pitchFamily="34" charset="0"/>
                          <a:ea typeface="Times New Roman" panose="02020603050405020304" pitchFamily="18" charset="0"/>
                        </a:rPr>
                        <a:t>- </a:t>
                      </a:r>
                      <a:r>
                        <a:rPr lang="pt-BR" sz="1100" dirty="0" smtClean="0">
                          <a:latin typeface="Arial Narrow" panose="020B0606020202030204" pitchFamily="34" charset="0"/>
                          <a:ea typeface="Times New Roman" panose="02020603050405020304" pitchFamily="18" charset="0"/>
                        </a:rPr>
                        <a:t>Nomeações, Exonerações e Publicações em Diário Oficial;</a:t>
                      </a:r>
                    </a:p>
                    <a:p>
                      <a:r>
                        <a:rPr lang="pt-BR" sz="1100" dirty="0" smtClean="0">
                          <a:effectLst/>
                          <a:latin typeface="Arial Narrow" panose="020B0606020202030204" pitchFamily="34" charset="0"/>
                          <a:ea typeface="Times New Roman" panose="02020603050405020304" pitchFamily="18" charset="0"/>
                        </a:rPr>
                        <a:t>- Aposentadoria, contagem de tempo, certidões, concessão de adicionais, sexta parte, Licença Prêmio</a:t>
                      </a:r>
                      <a:r>
                        <a:rPr lang="pt-BR" sz="1100" dirty="0" smtClean="0">
                          <a:latin typeface="Arial Narrow" panose="020B0606020202030204" pitchFamily="34" charset="0"/>
                          <a:ea typeface="Times New Roman" panose="02020603050405020304" pitchFamily="18" charset="0"/>
                        </a:rPr>
                        <a:t>;</a:t>
                      </a:r>
                      <a:r>
                        <a:rPr lang="pt-BR" sz="1100" dirty="0" smtClean="0">
                          <a:effectLst/>
                          <a:latin typeface="Arial Narrow" panose="020B0606020202030204" pitchFamily="34" charset="0"/>
                          <a:ea typeface="Times New Roman" panose="02020603050405020304" pitchFamily="18" charset="0"/>
                        </a:rPr>
                        <a:t>                                                                 </a:t>
                      </a:r>
                    </a:p>
                    <a:p>
                      <a:r>
                        <a:rPr lang="pt-BR" sz="1100" dirty="0" smtClean="0">
                          <a:effectLst/>
                          <a:latin typeface="Arial Narrow" panose="020B0606020202030204" pitchFamily="34" charset="0"/>
                          <a:ea typeface="Times New Roman" panose="02020603050405020304" pitchFamily="18" charset="0"/>
                        </a:rPr>
                        <a:t> - Atualização da ficha 100, atendimentos, malotes, Cadastro </a:t>
                      </a:r>
                      <a:r>
                        <a:rPr lang="pt-BR" sz="1100" dirty="0" err="1" smtClean="0">
                          <a:effectLst/>
                          <a:latin typeface="Arial Narrow" panose="020B0606020202030204" pitchFamily="34" charset="0"/>
                          <a:ea typeface="Times New Roman" panose="02020603050405020304" pitchFamily="18" charset="0"/>
                        </a:rPr>
                        <a:t>Iamspe</a:t>
                      </a:r>
                      <a:r>
                        <a:rPr lang="pt-BR" sz="1100" dirty="0" smtClean="0">
                          <a:effectLst/>
                          <a:latin typeface="Arial Narrow" panose="020B0606020202030204" pitchFamily="34" charset="0"/>
                          <a:ea typeface="Times New Roman" panose="02020603050405020304" pitchFamily="18" charset="0"/>
                        </a:rPr>
                        <a:t>;</a:t>
                      </a:r>
                    </a:p>
                    <a:p>
                      <a:r>
                        <a:rPr lang="pt-BR" sz="1100" dirty="0" smtClean="0">
                          <a:effectLst/>
                          <a:latin typeface="Arial Narrow" panose="020B0606020202030204" pitchFamily="34" charset="0"/>
                          <a:ea typeface="Times New Roman" panose="02020603050405020304" pitchFamily="18" charset="0"/>
                        </a:rPr>
                        <a:t> </a:t>
                      </a:r>
                      <a:r>
                        <a:rPr lang="pt-BR" sz="1100" dirty="0" smtClean="0">
                          <a:latin typeface="Arial Narrow" panose="020B0606020202030204" pitchFamily="34" charset="0"/>
                          <a:ea typeface="Times New Roman" panose="02020603050405020304" pitchFamily="18" charset="0"/>
                        </a:rPr>
                        <a:t>- </a:t>
                      </a:r>
                      <a:r>
                        <a:rPr lang="pt-BR" sz="1100" dirty="0" smtClean="0">
                          <a:effectLst/>
                          <a:latin typeface="Arial Narrow" panose="020B0606020202030204" pitchFamily="34" charset="0"/>
                          <a:ea typeface="Times New Roman" panose="02020603050405020304" pitchFamily="18" charset="0"/>
                        </a:rPr>
                        <a:t>Folha de pagamento, Lançamentos WEB, Substituições, férias, tribunal, </a:t>
                      </a:r>
                      <a:r>
                        <a:rPr lang="pt-BR" sz="1100" dirty="0" err="1" smtClean="0">
                          <a:effectLst/>
                          <a:latin typeface="Arial Narrow" panose="020B0606020202030204" pitchFamily="34" charset="0"/>
                          <a:ea typeface="Times New Roman" panose="02020603050405020304" pitchFamily="18" charset="0"/>
                        </a:rPr>
                        <a:t>Siscaweb</a:t>
                      </a:r>
                      <a:r>
                        <a:rPr lang="pt-BR" sz="1100" dirty="0" smtClean="0">
                          <a:effectLst/>
                          <a:latin typeface="Arial Narrow" panose="020B0606020202030204" pitchFamily="34" charset="0"/>
                          <a:ea typeface="Times New Roman" panose="02020603050405020304" pitchFamily="18" charset="0"/>
                        </a:rPr>
                        <a:t>, </a:t>
                      </a:r>
                      <a:r>
                        <a:rPr lang="pt-BR" sz="1100" dirty="0" err="1" smtClean="0">
                          <a:effectLst/>
                          <a:latin typeface="Arial Narrow" panose="020B0606020202030204" pitchFamily="34" charset="0"/>
                          <a:ea typeface="Times New Roman" panose="02020603050405020304" pitchFamily="18" charset="0"/>
                        </a:rPr>
                        <a:t>Audesp,Quadro</a:t>
                      </a:r>
                      <a:r>
                        <a:rPr lang="pt-BR" sz="1100" dirty="0" smtClean="0">
                          <a:effectLst/>
                          <a:latin typeface="Arial Narrow" panose="020B0606020202030204" pitchFamily="34" charset="0"/>
                          <a:ea typeface="Times New Roman" panose="02020603050405020304" pitchFamily="18" charset="0"/>
                        </a:rPr>
                        <a:t> de pessoal;</a:t>
                      </a:r>
                    </a:p>
                    <a:p>
                      <a:r>
                        <a:rPr lang="pt-BR" sz="1100" dirty="0" smtClean="0">
                          <a:effectLst/>
                          <a:latin typeface="Arial Narrow" panose="020B0606020202030204" pitchFamily="34" charset="0"/>
                          <a:ea typeface="Times New Roman" panose="02020603050405020304" pitchFamily="18" charset="0"/>
                        </a:rPr>
                        <a:t> </a:t>
                      </a:r>
                      <a:r>
                        <a:rPr lang="pt-BR" sz="1100" dirty="0" smtClean="0">
                          <a:latin typeface="Arial Narrow" panose="020B0606020202030204" pitchFamily="34" charset="0"/>
                          <a:ea typeface="Times New Roman" panose="02020603050405020304" pitchFamily="18" charset="0"/>
                        </a:rPr>
                        <a:t>- </a:t>
                      </a:r>
                      <a:r>
                        <a:rPr lang="pt-BR" sz="1100" dirty="0" smtClean="0">
                          <a:effectLst/>
                          <a:latin typeface="Arial Narrow" panose="020B0606020202030204" pitchFamily="34" charset="0"/>
                          <a:ea typeface="Times New Roman" panose="02020603050405020304" pitchFamily="18" charset="0"/>
                        </a:rPr>
                        <a:t>Lançamento de frequência </a:t>
                      </a:r>
                      <a:r>
                        <a:rPr lang="pt-BR" sz="1100" dirty="0" smtClean="0">
                          <a:latin typeface="Arial Narrow" panose="020B0606020202030204" pitchFamily="34" charset="0"/>
                          <a:ea typeface="Times New Roman" panose="02020603050405020304" pitchFamily="18" charset="0"/>
                        </a:rPr>
                        <a:t>e vantagens, </a:t>
                      </a:r>
                      <a:r>
                        <a:rPr lang="pt-BR" sz="1100" dirty="0" smtClean="0">
                          <a:effectLst/>
                          <a:latin typeface="Arial Narrow" panose="020B0606020202030204" pitchFamily="34" charset="0"/>
                          <a:ea typeface="Times New Roman" panose="02020603050405020304" pitchFamily="18" charset="0"/>
                        </a:rPr>
                        <a:t>de todos os servidores da SEDS;</a:t>
                      </a:r>
                    </a:p>
                    <a:p>
                      <a:r>
                        <a:rPr lang="pt-BR" sz="1100" dirty="0" smtClean="0">
                          <a:latin typeface="Arial Narrow" panose="020B0606020202030204" pitchFamily="34" charset="0"/>
                          <a:ea typeface="Times New Roman" panose="02020603050405020304" pitchFamily="18" charset="0"/>
                        </a:rPr>
                        <a:t>- </a:t>
                      </a:r>
                      <a:r>
                        <a:rPr lang="pt-BR" sz="1100" dirty="0" smtClean="0">
                          <a:effectLst/>
                          <a:latin typeface="Arial Narrow" panose="020B0606020202030204" pitchFamily="34" charset="0"/>
                          <a:ea typeface="Times New Roman" panose="02020603050405020304" pitchFamily="18" charset="0"/>
                        </a:rPr>
                        <a:t>Licença prêmio, atualização de prontuários, PDI, Progressão, Incorporações;</a:t>
                      </a:r>
                    </a:p>
                    <a:p>
                      <a:r>
                        <a:rPr lang="pt-BR" sz="1100" dirty="0" smtClean="0">
                          <a:latin typeface="Arial Narrow" panose="020B0606020202030204" pitchFamily="34" charset="0"/>
                          <a:ea typeface="Times New Roman" panose="02020603050405020304" pitchFamily="18" charset="0"/>
                        </a:rPr>
                        <a:t>- </a:t>
                      </a:r>
                      <a:r>
                        <a:rPr lang="pt-BR" sz="1100" dirty="0" smtClean="0">
                          <a:effectLst/>
                          <a:latin typeface="Arial Narrow" panose="020B0606020202030204" pitchFamily="34" charset="0"/>
                          <a:ea typeface="Times New Roman" panose="02020603050405020304" pitchFamily="18" charset="0"/>
                        </a:rPr>
                        <a:t>Atendimentos, malote, arquivo, prontuários, crachá</a:t>
                      </a:r>
                      <a:r>
                        <a:rPr lang="pt-BR" sz="1100" dirty="0" smtClean="0">
                          <a:effectLst/>
                          <a:latin typeface="Times New Roman" panose="02020603050405020304" pitchFamily="18" charset="0"/>
                          <a:ea typeface="Times New Roman" panose="02020603050405020304" pitchFamily="18" charset="0"/>
                        </a:rPr>
                        <a:t>.</a:t>
                      </a:r>
                      <a:endParaRPr lang="pt-BR" sz="1100" dirty="0" smtClean="0"/>
                    </a:p>
                  </a:txBody>
                  <a:tcPr>
                    <a:solidFill>
                      <a:schemeClr val="bg2">
                        <a:lumMod val="90000"/>
                      </a:schemeClr>
                    </a:solidFill>
                  </a:tcPr>
                </a:tc>
                <a:tc>
                  <a:txBody>
                    <a:bodyPr/>
                    <a:lstStyle/>
                    <a:p>
                      <a:endParaRPr lang="pt-BR" sz="1100" dirty="0" smtClean="0">
                        <a:latin typeface="Arial Narrow" panose="020B0606020202030204" pitchFamily="34" charset="0"/>
                        <a:ea typeface="Times New Roman" panose="02020603050405020304" pitchFamily="18" charset="0"/>
                      </a:endParaRPr>
                    </a:p>
                    <a:p>
                      <a:r>
                        <a:rPr lang="pt-BR" sz="1100" dirty="0" smtClean="0">
                          <a:latin typeface="Arial Narrow" panose="020B0606020202030204" pitchFamily="34" charset="0"/>
                          <a:ea typeface="Times New Roman" panose="02020603050405020304" pitchFamily="18" charset="0"/>
                        </a:rPr>
                        <a:t>- Gestão do benefício vale-refeição: gestão do contrato, consolidação das informações para pagamento e lançamento em sistema, interlocução com os beneficiados e providências em relação aos cartões magnéticos;</a:t>
                      </a:r>
                    </a:p>
                    <a:p>
                      <a:r>
                        <a:rPr lang="pt-BR" sz="1100" dirty="0" smtClean="0">
                          <a:latin typeface="Arial Narrow" panose="020B0606020202030204" pitchFamily="34" charset="0"/>
                        </a:rPr>
                        <a:t>- Apoio na gestão do vale-alimentação: interlocução com os beneficiados e com a SEFAZ;</a:t>
                      </a:r>
                    </a:p>
                    <a:p>
                      <a:r>
                        <a:rPr lang="pt-BR" sz="1100" dirty="0" smtClean="0">
                          <a:latin typeface="Arial Narrow" panose="020B0606020202030204" pitchFamily="34" charset="0"/>
                        </a:rPr>
                        <a:t>- Gestão do Programa de Estágio: gestão do contrato com a empresa prestadora de serviço (CIEE), gestão das vagas de estágio, processo seletivo, contratação dos estagiários e gestão dos contratos, interlocução com os supervisores e estagiários (apoio no desempenho do estudante e mediação de conflitos), consolidação das informações para pagamento e lançamento em sistema (bolsa-auxílio);</a:t>
                      </a:r>
                    </a:p>
                    <a:p>
                      <a:r>
                        <a:rPr lang="pt-BR" sz="1100" dirty="0" smtClean="0">
                          <a:latin typeface="Arial Narrow" panose="020B0606020202030204" pitchFamily="34" charset="0"/>
                        </a:rPr>
                        <a:t>- Gestão do Concurso de Promoção por Merecimento da </a:t>
                      </a:r>
                      <a:r>
                        <a:rPr lang="pt-BR" sz="1100" dirty="0" err="1" smtClean="0">
                          <a:latin typeface="Arial Narrow" panose="020B0606020202030204" pitchFamily="34" charset="0"/>
                        </a:rPr>
                        <a:t>Seds</a:t>
                      </a:r>
                      <a:r>
                        <a:rPr lang="pt-BR" sz="1100" dirty="0" smtClean="0">
                          <a:latin typeface="Arial Narrow" panose="020B0606020202030204" pitchFamily="34" charset="0"/>
                        </a:rPr>
                        <a:t>;</a:t>
                      </a:r>
                    </a:p>
                    <a:p>
                      <a:r>
                        <a:rPr lang="pt-BR" sz="1100" dirty="0" smtClean="0">
                          <a:latin typeface="Arial Narrow" panose="020B0606020202030204" pitchFamily="34" charset="0"/>
                        </a:rPr>
                        <a:t>- Gestão do Cuidado: ações de qualidade de vida e saúde mental (</a:t>
                      </a:r>
                      <a:r>
                        <a:rPr lang="pt-BR" sz="1100" dirty="0" err="1" smtClean="0">
                          <a:latin typeface="Arial Narrow" panose="020B0606020202030204" pitchFamily="34" charset="0"/>
                        </a:rPr>
                        <a:t>lives</a:t>
                      </a:r>
                      <a:r>
                        <a:rPr lang="pt-BR" sz="1100" dirty="0" smtClean="0">
                          <a:latin typeface="Arial Narrow" panose="020B0606020202030204" pitchFamily="34" charset="0"/>
                        </a:rPr>
                        <a:t>, grupos de escuta e acolhimento, campanha de vacinação, apoio aos servidores enlutados e com licença saúde), articulações para parceria, encontros e reuniões de apoio às equipes da </a:t>
                      </a:r>
                      <a:r>
                        <a:rPr lang="pt-BR" sz="1100" dirty="0" err="1" smtClean="0">
                          <a:latin typeface="Arial Narrow" panose="020B0606020202030204" pitchFamily="34" charset="0"/>
                        </a:rPr>
                        <a:t>Seds</a:t>
                      </a:r>
                      <a:r>
                        <a:rPr lang="pt-BR" sz="1100" dirty="0" smtClean="0">
                          <a:latin typeface="Arial Narrow" panose="020B0606020202030204" pitchFamily="34" charset="0"/>
                        </a:rPr>
                        <a:t>, </a:t>
                      </a:r>
                    </a:p>
                    <a:p>
                      <a:r>
                        <a:rPr lang="pt-BR" sz="1100" dirty="0" smtClean="0">
                          <a:latin typeface="Arial Narrow" panose="020B0606020202030204" pitchFamily="34" charset="0"/>
                        </a:rPr>
                        <a:t>- Organização das capacitações do DRH, em parceria com a </a:t>
                      </a:r>
                      <a:r>
                        <a:rPr lang="pt-BR" sz="1100" dirty="0" err="1" smtClean="0">
                          <a:latin typeface="Arial Narrow" panose="020B0606020202030204" pitchFamily="34" charset="0"/>
                        </a:rPr>
                        <a:t>Edesp</a:t>
                      </a:r>
                      <a:r>
                        <a:rPr lang="pt-BR" sz="1100" dirty="0" smtClean="0">
                          <a:latin typeface="Arial Narrow" panose="020B0606020202030204" pitchFamily="34" charset="0"/>
                        </a:rPr>
                        <a:t>;</a:t>
                      </a:r>
                    </a:p>
                    <a:p>
                      <a:r>
                        <a:rPr lang="pt-BR" sz="1100" dirty="0" smtClean="0">
                          <a:latin typeface="Arial Narrow" panose="020B0606020202030204" pitchFamily="34" charset="0"/>
                        </a:rPr>
                        <a:t>- Participação no Núcleo de Educação Permanente;</a:t>
                      </a:r>
                    </a:p>
                    <a:p>
                      <a:r>
                        <a:rPr lang="pt-BR" sz="1100" dirty="0" smtClean="0">
                          <a:latin typeface="Arial Narrow" panose="020B0606020202030204" pitchFamily="34" charset="0"/>
                        </a:rPr>
                        <a:t>- Organização e planejamento das pesquisas/formulários enviadas aos servidores;</a:t>
                      </a:r>
                    </a:p>
                    <a:p>
                      <a:r>
                        <a:rPr lang="pt-BR" sz="1100" dirty="0" smtClean="0">
                          <a:latin typeface="Arial Narrow" panose="020B0606020202030204" pitchFamily="34" charset="0"/>
                        </a:rPr>
                        <a:t>- Gestão do repositório do DRH na intranet</a:t>
                      </a:r>
                    </a:p>
                    <a:p>
                      <a:endParaRPr lang="pt-BR" sz="1100" dirty="0"/>
                    </a:p>
                  </a:txBody>
                  <a:tcPr>
                    <a:solidFill>
                      <a:schemeClr val="bg2">
                        <a:lumMod val="90000"/>
                      </a:schemeClr>
                    </a:solidFill>
                  </a:tcPr>
                </a:tc>
                <a:extLst>
                  <a:ext uri="{0D108BD9-81ED-4DB2-BD59-A6C34878D82A}">
                    <a16:rowId xmlns:a16="http://schemas.microsoft.com/office/drawing/2014/main" val="1772979988"/>
                  </a:ext>
                </a:extLst>
              </a:tr>
            </a:tbl>
          </a:graphicData>
        </a:graphic>
      </p:graphicFrame>
    </p:spTree>
    <p:extLst>
      <p:ext uri="{BB962C8B-B14F-4D97-AF65-F5344CB8AC3E}">
        <p14:creationId xmlns:p14="http://schemas.microsoft.com/office/powerpoint/2010/main" val="37826769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p:nvPr/>
        </p:nvSpPr>
        <p:spPr>
          <a:xfrm>
            <a:off x="0" y="537125"/>
            <a:ext cx="2868600" cy="22761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6" tIns="121876" rIns="121876" bIns="121876" anchor="ctr" anchorCtr="0">
            <a:noAutofit/>
          </a:bodyPr>
          <a:lstStyle/>
          <a:p>
            <a:endParaRPr sz="1100"/>
          </a:p>
        </p:txBody>
      </p:sp>
      <p:sp>
        <p:nvSpPr>
          <p:cNvPr id="79" name="Google Shape;79;p15"/>
          <p:cNvSpPr txBox="1">
            <a:spLocks noGrp="1"/>
          </p:cNvSpPr>
          <p:nvPr>
            <p:ph type="body" idx="4294967295"/>
          </p:nvPr>
        </p:nvSpPr>
        <p:spPr>
          <a:xfrm>
            <a:off x="143575" y="590041"/>
            <a:ext cx="2268752" cy="2220229"/>
          </a:xfrm>
          <a:prstGeom prst="rect">
            <a:avLst/>
          </a:prstGeom>
        </p:spPr>
        <p:txBody>
          <a:bodyPr spcFirstLastPara="1" wrap="square" lIns="91426" tIns="91426" rIns="91426" bIns="91426" anchor="ctr" anchorCtr="0">
            <a:noAutofit/>
          </a:bodyPr>
          <a:lstStyle/>
          <a:p>
            <a:pPr marL="0" indent="0">
              <a:lnSpc>
                <a:spcPct val="100000"/>
              </a:lnSpc>
              <a:buNone/>
            </a:pPr>
            <a:r>
              <a:rPr lang="pt-BR" sz="1200" dirty="0">
                <a:solidFill>
                  <a:schemeClr val="lt1"/>
                </a:solidFill>
              </a:rPr>
              <a:t>Elabora-se  termo de posse, título de nomeação demais documentos para prontuário. Solicita senha de acesso WEB, </a:t>
            </a:r>
            <a:r>
              <a:rPr lang="pt-BR" sz="1200" dirty="0" err="1">
                <a:solidFill>
                  <a:schemeClr val="lt1"/>
                </a:solidFill>
              </a:rPr>
              <a:t>email</a:t>
            </a:r>
            <a:r>
              <a:rPr lang="pt-BR" sz="1200" dirty="0">
                <a:solidFill>
                  <a:schemeClr val="lt1"/>
                </a:solidFill>
              </a:rPr>
              <a:t>, crachá, folha de frequência e demais acessos necessários ao trabalho </a:t>
            </a:r>
            <a:endParaRPr sz="1200" dirty="0">
              <a:solidFill>
                <a:schemeClr val="lt1"/>
              </a:solidFill>
            </a:endParaRPr>
          </a:p>
        </p:txBody>
      </p:sp>
      <p:sp>
        <p:nvSpPr>
          <p:cNvPr id="80" name="Google Shape;80;p15"/>
          <p:cNvSpPr txBox="1">
            <a:spLocks noGrp="1"/>
          </p:cNvSpPr>
          <p:nvPr>
            <p:ph type="body" idx="4294967295"/>
          </p:nvPr>
        </p:nvSpPr>
        <p:spPr>
          <a:xfrm>
            <a:off x="143575" y="2525"/>
            <a:ext cx="6542400" cy="470400"/>
          </a:xfrm>
          <a:prstGeom prst="rect">
            <a:avLst/>
          </a:prstGeom>
        </p:spPr>
        <p:txBody>
          <a:bodyPr spcFirstLastPara="1" wrap="square" lIns="91426" tIns="91426" rIns="91426" bIns="91426" anchor="t" anchorCtr="0">
            <a:noAutofit/>
          </a:bodyPr>
          <a:lstStyle/>
          <a:p>
            <a:pPr marL="0" indent="0">
              <a:spcAft>
                <a:spcPts val="1600"/>
              </a:spcAft>
              <a:buNone/>
            </a:pPr>
            <a:r>
              <a:rPr lang="pt-BR" sz="1600"/>
              <a:t>A vida do servidor inicia com sua nomeação no Diário Oficial</a:t>
            </a:r>
            <a:endParaRPr sz="1600"/>
          </a:p>
        </p:txBody>
      </p:sp>
      <p:sp>
        <p:nvSpPr>
          <p:cNvPr id="81" name="Google Shape;81;p15"/>
          <p:cNvSpPr txBox="1">
            <a:spLocks noGrp="1"/>
          </p:cNvSpPr>
          <p:nvPr>
            <p:ph type="body" idx="4294967295"/>
          </p:nvPr>
        </p:nvSpPr>
        <p:spPr>
          <a:xfrm>
            <a:off x="2606454" y="1960525"/>
            <a:ext cx="1315500" cy="470400"/>
          </a:xfrm>
          <a:prstGeom prst="rect">
            <a:avLst/>
          </a:prstGeom>
        </p:spPr>
        <p:txBody>
          <a:bodyPr spcFirstLastPara="1" wrap="square" lIns="91426" tIns="91426" rIns="91426" bIns="91426" anchor="ctr" anchorCtr="0">
            <a:noAutofit/>
          </a:bodyPr>
          <a:lstStyle/>
          <a:p>
            <a:pPr marL="0" indent="0" algn="ctr">
              <a:lnSpc>
                <a:spcPct val="100000"/>
              </a:lnSpc>
              <a:buNone/>
            </a:pPr>
            <a:r>
              <a:rPr lang="pt-BR">
                <a:solidFill>
                  <a:schemeClr val="lt1"/>
                </a:solidFill>
              </a:rPr>
              <a:t>10 min</a:t>
            </a:r>
            <a:endParaRPr>
              <a:solidFill>
                <a:schemeClr val="lt1"/>
              </a:solidFill>
            </a:endParaRPr>
          </a:p>
        </p:txBody>
      </p:sp>
      <p:grpSp>
        <p:nvGrpSpPr>
          <p:cNvPr id="82" name="Google Shape;82;p15"/>
          <p:cNvGrpSpPr/>
          <p:nvPr/>
        </p:nvGrpSpPr>
        <p:grpSpPr>
          <a:xfrm>
            <a:off x="2266283" y="3140157"/>
            <a:ext cx="198900" cy="593657"/>
            <a:chOff x="2223534" y="2938958"/>
            <a:chExt cx="198900" cy="593656"/>
          </a:xfrm>
        </p:grpSpPr>
        <p:cxnSp>
          <p:nvCxnSpPr>
            <p:cNvPr id="83" name="Google Shape;83;p15"/>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84" name="Google Shape;84;p15"/>
            <p:cNvSpPr/>
            <p:nvPr/>
          </p:nvSpPr>
          <p:spPr>
            <a:xfrm rot="10800000" flipH="1">
              <a:off x="2223534" y="3333714"/>
              <a:ext cx="198900" cy="198900"/>
            </a:xfrm>
            <a:prstGeom prst="ellipse">
              <a:avLst/>
            </a:prstGeom>
            <a:solidFill>
              <a:schemeClr val="accent6"/>
            </a:solidFill>
            <a:ln>
              <a:noFill/>
            </a:ln>
          </p:spPr>
          <p:txBody>
            <a:bodyPr spcFirstLastPara="1" wrap="square" lIns="91426" tIns="91426" rIns="91426" bIns="91426" anchor="ctr" anchorCtr="0">
              <a:noAutofit/>
            </a:bodyPr>
            <a:lstStyle/>
            <a:p>
              <a:endParaRPr sz="1801"/>
            </a:p>
          </p:txBody>
        </p:sp>
      </p:grpSp>
      <p:sp>
        <p:nvSpPr>
          <p:cNvPr id="85" name="Google Shape;85;p15"/>
          <p:cNvSpPr/>
          <p:nvPr/>
        </p:nvSpPr>
        <p:spPr>
          <a:xfrm>
            <a:off x="1787526" y="537126"/>
            <a:ext cx="3414050" cy="2276100"/>
          </a:xfrm>
          <a:prstGeom prst="chevron">
            <a:avLst>
              <a:gd name="adj" fmla="val 44676"/>
            </a:avLst>
          </a:prstGeom>
          <a:solidFill>
            <a:schemeClr val="dk1"/>
          </a:solidFill>
          <a:ln w="9525" cap="flat" cmpd="sng">
            <a:solidFill>
              <a:schemeClr val="lt1"/>
            </a:solidFill>
            <a:prstDash val="solid"/>
            <a:round/>
            <a:headEnd type="none" w="sm" len="sm"/>
            <a:tailEnd type="none" w="sm" len="sm"/>
          </a:ln>
        </p:spPr>
        <p:txBody>
          <a:bodyPr spcFirstLastPara="1" wrap="square" lIns="121876" tIns="121876" rIns="121876" bIns="121876" anchor="ctr" anchorCtr="0">
            <a:noAutofit/>
          </a:bodyPr>
          <a:lstStyle/>
          <a:p>
            <a:endParaRPr sz="1801" dirty="0"/>
          </a:p>
        </p:txBody>
      </p:sp>
      <p:sp>
        <p:nvSpPr>
          <p:cNvPr id="86" name="Google Shape;86;p15"/>
          <p:cNvSpPr txBox="1">
            <a:spLocks noGrp="1"/>
          </p:cNvSpPr>
          <p:nvPr>
            <p:ph type="body" idx="4294967295"/>
          </p:nvPr>
        </p:nvSpPr>
        <p:spPr>
          <a:xfrm>
            <a:off x="2868602" y="744194"/>
            <a:ext cx="2048699" cy="1903033"/>
          </a:xfrm>
          <a:prstGeom prst="rect">
            <a:avLst/>
          </a:prstGeom>
        </p:spPr>
        <p:txBody>
          <a:bodyPr spcFirstLastPara="1" wrap="square" lIns="91426" tIns="91426" rIns="91426" bIns="91426" anchor="ctr" anchorCtr="0">
            <a:noAutofit/>
          </a:bodyPr>
          <a:lstStyle/>
          <a:p>
            <a:pPr marL="0" indent="0">
              <a:lnSpc>
                <a:spcPct val="100000"/>
              </a:lnSpc>
              <a:buNone/>
            </a:pPr>
            <a:r>
              <a:rPr lang="pt-BR" sz="1200" dirty="0">
                <a:solidFill>
                  <a:schemeClr val="lt1"/>
                </a:solidFill>
              </a:rPr>
              <a:t>Ao final do primeiro ano, adquire direito a férias. Elaborar a ficha 100, onde consta a frequência do ano inteiro, deixando no prontuário para fins de consulta .(Modelo</a:t>
            </a:r>
            <a:r>
              <a:rPr lang="pt-BR" sz="1401" dirty="0">
                <a:solidFill>
                  <a:schemeClr val="lt1"/>
                </a:solidFill>
              </a:rPr>
              <a:t>)</a:t>
            </a:r>
          </a:p>
        </p:txBody>
      </p:sp>
      <p:sp>
        <p:nvSpPr>
          <p:cNvPr id="87" name="Google Shape;87;p15"/>
          <p:cNvSpPr txBox="1">
            <a:spLocks noGrp="1"/>
          </p:cNvSpPr>
          <p:nvPr>
            <p:ph type="body" idx="4294967295"/>
          </p:nvPr>
        </p:nvSpPr>
        <p:spPr>
          <a:xfrm>
            <a:off x="618524" y="256225"/>
            <a:ext cx="994500" cy="470400"/>
          </a:xfrm>
          <a:prstGeom prst="rect">
            <a:avLst/>
          </a:prstGeom>
        </p:spPr>
        <p:txBody>
          <a:bodyPr spcFirstLastPara="1" wrap="square" lIns="91426" tIns="91426" rIns="91426" bIns="91426" anchor="t" anchorCtr="0">
            <a:noAutofit/>
          </a:bodyPr>
          <a:lstStyle/>
          <a:p>
            <a:pPr marL="0" indent="0">
              <a:spcAft>
                <a:spcPts val="1600"/>
              </a:spcAft>
              <a:buNone/>
            </a:pPr>
            <a:r>
              <a:rPr lang="pt-BR" sz="1600" b="1"/>
              <a:t>1º ANO</a:t>
            </a:r>
            <a:endParaRPr sz="1600" b="1"/>
          </a:p>
        </p:txBody>
      </p:sp>
      <p:sp>
        <p:nvSpPr>
          <p:cNvPr id="88" name="Google Shape;88;p15"/>
          <p:cNvSpPr/>
          <p:nvPr/>
        </p:nvSpPr>
        <p:spPr>
          <a:xfrm>
            <a:off x="4048133" y="538641"/>
            <a:ext cx="4984004" cy="2274587"/>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6" tIns="121876" rIns="121876" bIns="121876" anchor="ctr" anchorCtr="0">
            <a:noAutofit/>
          </a:bodyPr>
          <a:lstStyle/>
          <a:p>
            <a:endParaRPr sz="1801"/>
          </a:p>
        </p:txBody>
      </p:sp>
      <p:sp>
        <p:nvSpPr>
          <p:cNvPr id="89" name="Google Shape;89;p15"/>
          <p:cNvSpPr txBox="1">
            <a:spLocks noGrp="1"/>
          </p:cNvSpPr>
          <p:nvPr>
            <p:ph type="body" idx="4294967295"/>
          </p:nvPr>
        </p:nvSpPr>
        <p:spPr>
          <a:xfrm>
            <a:off x="5111428" y="537124"/>
            <a:ext cx="3414050" cy="2273146"/>
          </a:xfrm>
          <a:prstGeom prst="rect">
            <a:avLst/>
          </a:prstGeom>
        </p:spPr>
        <p:txBody>
          <a:bodyPr spcFirstLastPara="1" wrap="square" lIns="91426" tIns="91426" rIns="91426" bIns="91426" anchor="ctr" anchorCtr="0">
            <a:noAutofit/>
          </a:bodyPr>
          <a:lstStyle/>
          <a:p>
            <a:pPr marL="0" indent="0">
              <a:lnSpc>
                <a:spcPct val="100000"/>
              </a:lnSpc>
              <a:buNone/>
            </a:pPr>
            <a:endParaRPr sz="1401" dirty="0">
              <a:solidFill>
                <a:schemeClr val="lt1"/>
              </a:solidFill>
            </a:endParaRPr>
          </a:p>
          <a:p>
            <a:pPr marL="0" indent="0">
              <a:lnSpc>
                <a:spcPct val="100000"/>
              </a:lnSpc>
              <a:buNone/>
            </a:pPr>
            <a:endParaRPr sz="1401" dirty="0">
              <a:solidFill>
                <a:schemeClr val="lt1"/>
              </a:solidFill>
            </a:endParaRPr>
          </a:p>
          <a:p>
            <a:pPr marL="0" indent="0">
              <a:lnSpc>
                <a:spcPct val="100000"/>
              </a:lnSpc>
              <a:buNone/>
            </a:pPr>
            <a:r>
              <a:rPr lang="pt-BR" sz="1200" dirty="0">
                <a:solidFill>
                  <a:schemeClr val="lt1"/>
                </a:solidFill>
              </a:rPr>
              <a:t>Com 5 anos, conceder 1 ATS, que é 5% de aumento do salário. Verificar a frequência anual, elaborar apostila de concessão, preenchendo a ficha 101, considerando 1.825 dias frequente. Após publicar, lançar em folha.</a:t>
            </a:r>
            <a:endParaRPr sz="1200" dirty="0">
              <a:solidFill>
                <a:schemeClr val="lt1"/>
              </a:solidFill>
            </a:endParaRPr>
          </a:p>
          <a:p>
            <a:pPr marL="0" indent="0">
              <a:lnSpc>
                <a:spcPct val="100000"/>
              </a:lnSpc>
              <a:buNone/>
            </a:pPr>
            <a:r>
              <a:rPr lang="pt-BR" sz="1200" dirty="0">
                <a:solidFill>
                  <a:schemeClr val="lt1"/>
                </a:solidFill>
              </a:rPr>
              <a:t>Elaborar certidão de averbação de 90 dias de LP. Não pode ter mais que 25 impedimentos ou falta injustificada. Publicar e colocar  no processo de LP. Proceder a cada 5 anos.</a:t>
            </a:r>
            <a:endParaRPr sz="1200" dirty="0">
              <a:solidFill>
                <a:schemeClr val="lt1"/>
              </a:solidFill>
            </a:endParaRPr>
          </a:p>
          <a:p>
            <a:pPr marL="0" indent="0" algn="ctr">
              <a:lnSpc>
                <a:spcPct val="100000"/>
              </a:lnSpc>
              <a:buNone/>
            </a:pPr>
            <a:r>
              <a:rPr lang="pt-BR" sz="1401" dirty="0">
                <a:solidFill>
                  <a:schemeClr val="lt1"/>
                </a:solidFill>
              </a:rPr>
              <a:t> </a:t>
            </a:r>
            <a:endParaRPr sz="1401" dirty="0">
              <a:solidFill>
                <a:schemeClr val="lt1"/>
              </a:solidFill>
            </a:endParaRPr>
          </a:p>
        </p:txBody>
      </p:sp>
      <p:sp>
        <p:nvSpPr>
          <p:cNvPr id="90" name="Google Shape;90;p15"/>
          <p:cNvSpPr txBox="1">
            <a:spLocks noGrp="1"/>
          </p:cNvSpPr>
          <p:nvPr>
            <p:ph type="body" idx="4294967295"/>
          </p:nvPr>
        </p:nvSpPr>
        <p:spPr>
          <a:xfrm>
            <a:off x="6362450" y="4153101"/>
            <a:ext cx="1116601" cy="1059300"/>
          </a:xfrm>
          <a:prstGeom prst="rect">
            <a:avLst/>
          </a:prstGeom>
        </p:spPr>
        <p:txBody>
          <a:bodyPr spcFirstLastPara="1" wrap="square" lIns="91426" tIns="91426" rIns="91426" bIns="91426" anchor="ctr" anchorCtr="0">
            <a:noAutofit/>
          </a:bodyPr>
          <a:lstStyle/>
          <a:p>
            <a:pPr marL="0" indent="0" algn="ctr">
              <a:lnSpc>
                <a:spcPct val="100000"/>
              </a:lnSpc>
              <a:buNone/>
            </a:pPr>
            <a:r>
              <a:rPr lang="pt-BR" sz="1401">
                <a:solidFill>
                  <a:schemeClr val="lt1"/>
                </a:solidFill>
              </a:rPr>
              <a:t>A cada 5 anos, </a:t>
            </a:r>
            <a:r>
              <a:rPr lang="pt-BR" sz="1300">
                <a:solidFill>
                  <a:schemeClr val="lt1"/>
                </a:solidFill>
              </a:rPr>
              <a:t>proceder desta forma</a:t>
            </a:r>
            <a:endParaRPr>
              <a:solidFill>
                <a:schemeClr val="lt1"/>
              </a:solidFill>
            </a:endParaRPr>
          </a:p>
        </p:txBody>
      </p:sp>
      <p:sp>
        <p:nvSpPr>
          <p:cNvPr id="91" name="Google Shape;91;p15"/>
          <p:cNvSpPr txBox="1">
            <a:spLocks noGrp="1"/>
          </p:cNvSpPr>
          <p:nvPr>
            <p:ph type="body" idx="4294967295"/>
          </p:nvPr>
        </p:nvSpPr>
        <p:spPr>
          <a:xfrm>
            <a:off x="6062600" y="207656"/>
            <a:ext cx="2016692" cy="347700"/>
          </a:xfrm>
          <a:prstGeom prst="rect">
            <a:avLst/>
          </a:prstGeom>
        </p:spPr>
        <p:txBody>
          <a:bodyPr spcFirstLastPara="1" wrap="square" lIns="91426" tIns="91426" rIns="91426" bIns="91426" anchor="t" anchorCtr="0">
            <a:noAutofit/>
          </a:bodyPr>
          <a:lstStyle/>
          <a:p>
            <a:pPr marL="0" indent="0">
              <a:spcAft>
                <a:spcPts val="1600"/>
              </a:spcAft>
              <a:buNone/>
            </a:pPr>
            <a:r>
              <a:rPr lang="pt-BR" sz="1600" b="1" dirty="0"/>
              <a:t>5/10/15  ANOS </a:t>
            </a:r>
            <a:endParaRPr sz="1600" b="1" dirty="0"/>
          </a:p>
        </p:txBody>
      </p:sp>
      <p:sp>
        <p:nvSpPr>
          <p:cNvPr id="92" name="Google Shape;92;p15"/>
          <p:cNvSpPr/>
          <p:nvPr/>
        </p:nvSpPr>
        <p:spPr>
          <a:xfrm>
            <a:off x="110624" y="3140175"/>
            <a:ext cx="3354300" cy="1920601"/>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6" tIns="121876" rIns="121876" bIns="121876" anchor="ctr" anchorCtr="0">
            <a:noAutofit/>
          </a:bodyPr>
          <a:lstStyle/>
          <a:p>
            <a:r>
              <a:rPr lang="pt-BR" sz="1600" dirty="0">
                <a:solidFill>
                  <a:schemeClr val="lt1"/>
                </a:solidFill>
                <a:latin typeface="Roboto"/>
                <a:ea typeface="Roboto"/>
                <a:cs typeface="Roboto"/>
                <a:sym typeface="Roboto"/>
              </a:rPr>
              <a:t>Com 20 anos, adquire-se a 6ª parte dos vencimentos.</a:t>
            </a:r>
            <a:endParaRPr sz="1600" dirty="0">
              <a:solidFill>
                <a:schemeClr val="lt1"/>
              </a:solidFill>
              <a:latin typeface="Roboto"/>
              <a:ea typeface="Roboto"/>
              <a:cs typeface="Roboto"/>
              <a:sym typeface="Roboto"/>
            </a:endParaRPr>
          </a:p>
          <a:p>
            <a:r>
              <a:rPr lang="pt-BR" sz="1600" dirty="0">
                <a:solidFill>
                  <a:schemeClr val="lt1"/>
                </a:solidFill>
                <a:latin typeface="Roboto"/>
                <a:ea typeface="Roboto"/>
                <a:cs typeface="Roboto"/>
                <a:sym typeface="Roboto"/>
              </a:rPr>
              <a:t>Elabora-se apostila de concessão, envia para a</a:t>
            </a:r>
            <a:endParaRPr sz="1600" dirty="0">
              <a:solidFill>
                <a:schemeClr val="lt1"/>
              </a:solidFill>
              <a:latin typeface="Roboto"/>
              <a:ea typeface="Roboto"/>
              <a:cs typeface="Roboto"/>
              <a:sym typeface="Roboto"/>
            </a:endParaRPr>
          </a:p>
          <a:p>
            <a:r>
              <a:rPr lang="pt-BR" sz="1600" dirty="0">
                <a:solidFill>
                  <a:schemeClr val="lt1"/>
                </a:solidFill>
                <a:latin typeface="Roboto"/>
                <a:ea typeface="Roboto"/>
                <a:cs typeface="Roboto"/>
                <a:sym typeface="Roboto"/>
              </a:rPr>
              <a:t> fazenda pagar.</a:t>
            </a:r>
            <a:endParaRPr sz="1600" dirty="0"/>
          </a:p>
        </p:txBody>
      </p:sp>
      <p:sp>
        <p:nvSpPr>
          <p:cNvPr id="93" name="Google Shape;93;p15"/>
          <p:cNvSpPr/>
          <p:nvPr/>
        </p:nvSpPr>
        <p:spPr>
          <a:xfrm>
            <a:off x="2492610" y="3140157"/>
            <a:ext cx="3961586" cy="1920619"/>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6" tIns="121876" rIns="121876" bIns="121876" anchor="ctr" anchorCtr="0">
            <a:noAutofit/>
          </a:bodyPr>
          <a:lstStyle/>
          <a:p>
            <a:pPr>
              <a:lnSpc>
                <a:spcPct val="115000"/>
              </a:lnSpc>
            </a:pPr>
            <a:endParaRPr sz="1801" dirty="0"/>
          </a:p>
          <a:p>
            <a:pPr>
              <a:lnSpc>
                <a:spcPct val="115000"/>
              </a:lnSpc>
              <a:spcBef>
                <a:spcPts val="1600"/>
              </a:spcBef>
              <a:spcAft>
                <a:spcPts val="1600"/>
              </a:spcAft>
            </a:pPr>
            <a:r>
              <a:rPr lang="pt-BR" sz="1600" dirty="0">
                <a:solidFill>
                  <a:schemeClr val="bg1"/>
                </a:solidFill>
              </a:rPr>
              <a:t>Até aqui, o prontuário (PUCT) deve conter todas as apostila de ATS, sexta parte e as incorporações.</a:t>
            </a:r>
            <a:endParaRPr sz="1600" dirty="0">
              <a:solidFill>
                <a:schemeClr val="bg1"/>
              </a:solidFill>
            </a:endParaRPr>
          </a:p>
        </p:txBody>
      </p:sp>
      <p:sp>
        <p:nvSpPr>
          <p:cNvPr id="94" name="Google Shape;94;p15"/>
          <p:cNvSpPr/>
          <p:nvPr/>
        </p:nvSpPr>
        <p:spPr>
          <a:xfrm>
            <a:off x="5456967" y="3151890"/>
            <a:ext cx="3520814" cy="1910777"/>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6" tIns="121876" rIns="121876" bIns="121876" anchor="ctr" anchorCtr="0">
            <a:noAutofit/>
          </a:bodyPr>
          <a:lstStyle/>
          <a:p>
            <a:endParaRPr sz="1801" dirty="0">
              <a:solidFill>
                <a:schemeClr val="bg1"/>
              </a:solidFill>
            </a:endParaRPr>
          </a:p>
        </p:txBody>
      </p:sp>
      <p:sp>
        <p:nvSpPr>
          <p:cNvPr id="95" name="Google Shape;95;p15"/>
          <p:cNvSpPr txBox="1">
            <a:spLocks noGrp="1"/>
          </p:cNvSpPr>
          <p:nvPr>
            <p:ph type="body" idx="4294967295"/>
          </p:nvPr>
        </p:nvSpPr>
        <p:spPr>
          <a:xfrm>
            <a:off x="618524" y="2849226"/>
            <a:ext cx="1435200" cy="347700"/>
          </a:xfrm>
          <a:prstGeom prst="rect">
            <a:avLst/>
          </a:prstGeom>
        </p:spPr>
        <p:txBody>
          <a:bodyPr spcFirstLastPara="1" wrap="square" lIns="91426" tIns="91426" rIns="91426" bIns="91426" anchor="t" anchorCtr="0">
            <a:noAutofit/>
          </a:bodyPr>
          <a:lstStyle/>
          <a:p>
            <a:pPr marL="0" indent="0">
              <a:spcAft>
                <a:spcPts val="1600"/>
              </a:spcAft>
              <a:buNone/>
            </a:pPr>
            <a:r>
              <a:rPr lang="pt-BR" sz="1600" b="1"/>
              <a:t>20 ANOS</a:t>
            </a:r>
            <a:endParaRPr sz="1600" b="1"/>
          </a:p>
        </p:txBody>
      </p:sp>
      <p:sp>
        <p:nvSpPr>
          <p:cNvPr id="96" name="Google Shape;96;p15"/>
          <p:cNvSpPr txBox="1">
            <a:spLocks noGrp="1"/>
          </p:cNvSpPr>
          <p:nvPr>
            <p:ph type="body" idx="4294967295"/>
          </p:nvPr>
        </p:nvSpPr>
        <p:spPr>
          <a:xfrm>
            <a:off x="4147374" y="2849226"/>
            <a:ext cx="2868601" cy="347700"/>
          </a:xfrm>
          <a:prstGeom prst="rect">
            <a:avLst/>
          </a:prstGeom>
        </p:spPr>
        <p:txBody>
          <a:bodyPr spcFirstLastPara="1" wrap="square" lIns="91426" tIns="91426" rIns="91426" bIns="91426" anchor="t" anchorCtr="0">
            <a:noAutofit/>
          </a:bodyPr>
          <a:lstStyle/>
          <a:p>
            <a:pPr marL="0" indent="0">
              <a:spcAft>
                <a:spcPts val="1600"/>
              </a:spcAft>
              <a:buNone/>
            </a:pPr>
            <a:r>
              <a:rPr lang="pt-BR" sz="1600" b="1" dirty="0"/>
              <a:t>30 anos -</a:t>
            </a:r>
            <a:r>
              <a:rPr lang="pt-BR" sz="1600" b="1" dirty="0" err="1"/>
              <a:t>pré</a:t>
            </a:r>
            <a:r>
              <a:rPr lang="pt-BR" sz="1600" b="1" dirty="0"/>
              <a:t> aposentadoria </a:t>
            </a:r>
            <a:endParaRPr sz="1600" b="1" dirty="0"/>
          </a:p>
        </p:txBody>
      </p:sp>
      <p:sp>
        <p:nvSpPr>
          <p:cNvPr id="21" name="Google Shape;79;p15">
            <a:extLst>
              <a:ext uri="{FF2B5EF4-FFF2-40B4-BE49-F238E27FC236}">
                <a16:creationId xmlns:a16="http://schemas.microsoft.com/office/drawing/2014/main" id="{4CB67DDA-1594-4D48-B343-06356FE03561}"/>
              </a:ext>
            </a:extLst>
          </p:cNvPr>
          <p:cNvSpPr txBox="1">
            <a:spLocks/>
          </p:cNvSpPr>
          <p:nvPr/>
        </p:nvSpPr>
        <p:spPr>
          <a:xfrm>
            <a:off x="6540135" y="3140162"/>
            <a:ext cx="2298972" cy="1934238"/>
          </a:xfrm>
          <a:prstGeom prst="rect">
            <a:avLst/>
          </a:prstGeom>
          <a:noFill/>
          <a:ln>
            <a:noFill/>
          </a:ln>
        </p:spPr>
        <p:txBody>
          <a:bodyPr spcFirstLastPara="1" wrap="square" lIns="91426" tIns="91426" rIns="91426" bIns="91426"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buNone/>
            </a:pPr>
            <a:r>
              <a:rPr lang="pt-BR" sz="1600" dirty="0">
                <a:solidFill>
                  <a:schemeClr val="bg1"/>
                </a:solidFill>
              </a:rPr>
              <a:t>Concessão de</a:t>
            </a:r>
          </a:p>
          <a:p>
            <a:pPr marL="0" indent="0">
              <a:buNone/>
            </a:pPr>
            <a:r>
              <a:rPr lang="pt-BR" sz="1600" dirty="0">
                <a:solidFill>
                  <a:schemeClr val="bg1"/>
                </a:solidFill>
              </a:rPr>
              <a:t> aposentadoria/abono de permanência</a:t>
            </a:r>
          </a:p>
          <a:p>
            <a:pPr marL="0" indent="0">
              <a:buNone/>
            </a:pPr>
            <a:r>
              <a:rPr lang="pt-BR" sz="1600" dirty="0">
                <a:solidFill>
                  <a:schemeClr val="bg1"/>
                </a:solidFill>
              </a:rPr>
              <a:t>LC 1354/06/03/2020</a:t>
            </a:r>
          </a:p>
          <a:p>
            <a:pPr marL="0" indent="0">
              <a:buNone/>
            </a:pPr>
            <a:r>
              <a:rPr lang="pt-BR" sz="1600" dirty="0">
                <a:solidFill>
                  <a:schemeClr val="bg1"/>
                </a:solidFill>
              </a:rPr>
              <a:t>LC 1361/2021</a:t>
            </a:r>
          </a:p>
        </p:txBody>
      </p:sp>
    </p:spTree>
    <p:extLst>
      <p:ext uri="{BB962C8B-B14F-4D97-AF65-F5344CB8AC3E}">
        <p14:creationId xmlns:p14="http://schemas.microsoft.com/office/powerpoint/2010/main" val="3896411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6F63CB0-8660-4993-9CB0-5B267E310CD2}"/>
              </a:ext>
            </a:extLst>
          </p:cNvPr>
          <p:cNvSpPr>
            <a:spLocks noGrp="1"/>
          </p:cNvSpPr>
          <p:nvPr>
            <p:ph type="title"/>
          </p:nvPr>
        </p:nvSpPr>
        <p:spPr>
          <a:xfrm>
            <a:off x="1944695" y="198455"/>
            <a:ext cx="6683765" cy="387703"/>
          </a:xfrm>
        </p:spPr>
        <p:txBody>
          <a:bodyPr/>
          <a:lstStyle/>
          <a:p>
            <a:r>
              <a:rPr lang="pt-BR" sz="1801" dirty="0">
                <a:latin typeface="Times New Roman" panose="02020603050405020304" pitchFamily="18" charset="0"/>
                <a:ea typeface="Times New Roman" panose="02020603050405020304" pitchFamily="18" charset="0"/>
              </a:rPr>
              <a:t> </a:t>
            </a:r>
            <a:r>
              <a:rPr lang="pt-BR" sz="1801" b="1" dirty="0">
                <a:latin typeface="Times New Roman" panose="02020603050405020304" pitchFamily="18" charset="0"/>
                <a:ea typeface="Times New Roman" panose="02020603050405020304" pitchFamily="18" charset="0"/>
              </a:rPr>
              <a:t>ADICIONAL POR TEMPO DE SERVIÇO</a:t>
            </a:r>
            <a:endParaRPr lang="pt-BR" dirty="0"/>
          </a:p>
        </p:txBody>
      </p:sp>
      <p:sp>
        <p:nvSpPr>
          <p:cNvPr id="5" name="Espaço Reservado para Conteúdo 4">
            <a:extLst>
              <a:ext uri="{FF2B5EF4-FFF2-40B4-BE49-F238E27FC236}">
                <a16:creationId xmlns:a16="http://schemas.microsoft.com/office/drawing/2014/main" id="{CE9385AD-C138-4345-904A-A3F6DCE23C70}"/>
              </a:ext>
            </a:extLst>
          </p:cNvPr>
          <p:cNvSpPr>
            <a:spLocks noGrp="1"/>
          </p:cNvSpPr>
          <p:nvPr>
            <p:ph idx="1"/>
          </p:nvPr>
        </p:nvSpPr>
        <p:spPr>
          <a:xfrm>
            <a:off x="1637111" y="657334"/>
            <a:ext cx="6991349" cy="4486165"/>
          </a:xfrm>
        </p:spPr>
        <p:txBody>
          <a:bodyPr>
            <a:noAutofit/>
          </a:bodyPr>
          <a:lstStyle/>
          <a:p>
            <a:r>
              <a:rPr lang="pt-BR" sz="1051" dirty="0">
                <a:latin typeface="Verdana" panose="020B0604030504040204" pitchFamily="34" charset="0"/>
                <a:ea typeface="Times New Roman" panose="02020603050405020304" pitchFamily="18" charset="0"/>
              </a:rPr>
              <a:t>Os  servidores   Efetivos / Lei 500/78   e  em  Comissão  terão  direito  a Concessão de Adicional por Tempo de Serviço a cada 05 ( cinco) anos ou seja      a cada 1.825 dias de efetivo exercício.</a:t>
            </a:r>
            <a:endParaRPr lang="pt-BR" sz="1051" dirty="0">
              <a:latin typeface="Times New Roman" panose="02020603050405020304" pitchFamily="18" charset="0"/>
              <a:ea typeface="Times New Roman" panose="02020603050405020304" pitchFamily="18" charset="0"/>
            </a:endParaRPr>
          </a:p>
          <a:p>
            <a:pPr marL="0" indent="0">
              <a:buNone/>
            </a:pPr>
            <a:r>
              <a:rPr lang="pt-BR" sz="1051" b="1" dirty="0">
                <a:latin typeface="Verdana" panose="020B0604030504040204" pitchFamily="34" charset="0"/>
                <a:ea typeface="Times New Roman" panose="02020603050405020304" pitchFamily="18" charset="0"/>
              </a:rPr>
              <a:t>       Ausências descontáveis</a:t>
            </a:r>
            <a:r>
              <a:rPr lang="pt-BR" sz="1051" dirty="0">
                <a:latin typeface="Verdana" panose="020B0604030504040204" pitchFamily="34" charset="0"/>
                <a:ea typeface="Times New Roman" panose="02020603050405020304" pitchFamily="18" charset="0"/>
              </a:rPr>
              <a:t>:</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Faltas Justificadas.</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Faltas Injustificadas.</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Faltas Médica.</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Licença Saúde</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Licença p/ pessoa da Família.</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Licença S/ vencimentos.</a:t>
            </a:r>
            <a:endParaRPr lang="pt-BR" sz="1051" dirty="0">
              <a:latin typeface="Times New Roman" panose="02020603050405020304" pitchFamily="18" charset="0"/>
              <a:ea typeface="Times New Roman" panose="02020603050405020304" pitchFamily="18" charset="0"/>
            </a:endParaRPr>
          </a:p>
          <a:p>
            <a:pPr marL="342909" indent="-342909">
              <a:buFont typeface="+mj-lt"/>
              <a:buAutoNum type="arabicPeriod"/>
            </a:pPr>
            <a:r>
              <a:rPr lang="pt-BR" sz="1051" dirty="0">
                <a:latin typeface="Verdana" panose="020B0604030504040204" pitchFamily="34" charset="0"/>
                <a:ea typeface="Times New Roman" panose="02020603050405020304" pitchFamily="18" charset="0"/>
              </a:rPr>
              <a:t>Parecer Jurídico  NDP nº 278/2021, desconto referente ao período de 27/05/2020 à 31/12/2021 ( COVID).</a:t>
            </a:r>
            <a:endParaRPr lang="pt-BR" sz="1051" dirty="0">
              <a:latin typeface="Times New Roman" panose="02020603050405020304" pitchFamily="18" charset="0"/>
              <a:ea typeface="Times New Roman" panose="02020603050405020304" pitchFamily="18" charset="0"/>
            </a:endParaRPr>
          </a:p>
          <a:p>
            <a:r>
              <a:rPr lang="pt-BR" sz="1051" dirty="0">
                <a:latin typeface="Verdana" panose="020B0604030504040204" pitchFamily="34" charset="0"/>
                <a:ea typeface="Times New Roman" panose="02020603050405020304" pitchFamily="18" charset="0"/>
              </a:rPr>
              <a:t>      Os  servidores  que  ingressarem  ou  vierem  a  ingressar no serviços público Estadual    sob  o   regime  estatutário ( Efetivos / Lei 500/74  e  Comissionados) terão contado,  para   fins  de  Adicional e  Sexta - Parte,   o  tempo  de   serviço  prestado  ao  Estado ou  suas  autarquias ( Exceto CLT.).      </a:t>
            </a:r>
            <a:endParaRPr lang="pt-BR" sz="1051" dirty="0">
              <a:latin typeface="Times New Roman" panose="02020603050405020304" pitchFamily="18" charset="0"/>
              <a:ea typeface="Times New Roman" panose="02020603050405020304" pitchFamily="18" charset="0"/>
            </a:endParaRPr>
          </a:p>
          <a:p>
            <a:r>
              <a:rPr lang="pt-BR" sz="1051" dirty="0">
                <a:latin typeface="Verdana" panose="020B0604030504040204" pitchFamily="34" charset="0"/>
                <a:ea typeface="Times New Roman" panose="02020603050405020304" pitchFamily="18" charset="0"/>
              </a:rPr>
              <a:t>      Deverá  ser  feita  a  ficha 101 de  acordo com  as  fichas 100  do  prontuário,   providenciar a elaboração  da Apostila  e  publicar .</a:t>
            </a:r>
            <a:endParaRPr lang="pt-BR" sz="1051" dirty="0">
              <a:latin typeface="Times New Roman" panose="02020603050405020304" pitchFamily="18" charset="0"/>
              <a:ea typeface="Times New Roman" panose="02020603050405020304" pitchFamily="18" charset="0"/>
            </a:endParaRPr>
          </a:p>
          <a:p>
            <a:r>
              <a:rPr lang="pt-BR" sz="1051" dirty="0">
                <a:latin typeface="Verdana" panose="020B0604030504040204" pitchFamily="34" charset="0"/>
                <a:ea typeface="Times New Roman" panose="02020603050405020304" pitchFamily="18" charset="0"/>
              </a:rPr>
              <a:t>      </a:t>
            </a:r>
            <a:r>
              <a:rPr lang="pt-BR" sz="1051" b="1" dirty="0">
                <a:latin typeface="Verdana" panose="020B0604030504040204" pitchFamily="34" charset="0"/>
                <a:ea typeface="Times New Roman" panose="02020603050405020304" pitchFamily="18" charset="0"/>
              </a:rPr>
              <a:t>Observando em cada cargo a fundamentação Legal.</a:t>
            </a:r>
            <a:endParaRPr lang="pt-BR" sz="1051" dirty="0">
              <a:latin typeface="Times New Roman" panose="02020603050405020304" pitchFamily="18" charset="0"/>
              <a:ea typeface="Times New Roman" panose="02020603050405020304" pitchFamily="18" charset="0"/>
            </a:endParaRPr>
          </a:p>
          <a:p>
            <a:endParaRPr lang="pt-BR" sz="1200" dirty="0"/>
          </a:p>
        </p:txBody>
      </p:sp>
    </p:spTree>
    <p:extLst>
      <p:ext uri="{BB962C8B-B14F-4D97-AF65-F5344CB8AC3E}">
        <p14:creationId xmlns:p14="http://schemas.microsoft.com/office/powerpoint/2010/main" val="3958700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58511" y="0"/>
            <a:ext cx="3895451" cy="413816"/>
          </a:xfrm>
        </p:spPr>
        <p:txBody>
          <a:bodyPr>
            <a:normAutofit fontScale="90000"/>
          </a:bodyPr>
          <a:lstStyle/>
          <a:p>
            <a:r>
              <a:rPr lang="pt-BR" dirty="0" smtClean="0"/>
              <a:t>MODELO -FICHA 100</a:t>
            </a:r>
            <a:endParaRPr lang="pt-BR" dirty="0"/>
          </a:p>
        </p:txBody>
      </p:sp>
      <p:graphicFrame>
        <p:nvGraphicFramePr>
          <p:cNvPr id="82" name="Objeto 81"/>
          <p:cNvGraphicFramePr>
            <a:graphicFrameLocks noChangeAspect="1"/>
          </p:cNvGraphicFramePr>
          <p:nvPr>
            <p:extLst>
              <p:ext uri="{D42A27DB-BD31-4B8C-83A1-F6EECF244321}">
                <p14:modId xmlns:p14="http://schemas.microsoft.com/office/powerpoint/2010/main" val="2018039629"/>
              </p:ext>
            </p:extLst>
          </p:nvPr>
        </p:nvGraphicFramePr>
        <p:xfrm>
          <a:off x="1214750" y="619125"/>
          <a:ext cx="5967264" cy="4273248"/>
        </p:xfrm>
        <a:graphic>
          <a:graphicData uri="http://schemas.openxmlformats.org/presentationml/2006/ole">
            <mc:AlternateContent xmlns:mc="http://schemas.openxmlformats.org/markup-compatibility/2006">
              <mc:Choice xmlns:v="urn:schemas-microsoft-com:vml" Requires="v">
                <p:oleObj spid="_x0000_s122923" name="Planilha" r:id="rId3" imgW="11954051" imgH="15802060" progId="Excel.Sheet.8">
                  <p:embed/>
                </p:oleObj>
              </mc:Choice>
              <mc:Fallback>
                <p:oleObj name="Planilha" r:id="rId3" imgW="11954051" imgH="15802060" progId="Excel.Sheet.8">
                  <p:embed/>
                  <p:pic>
                    <p:nvPicPr>
                      <p:cNvPr id="0" name=""/>
                      <p:cNvPicPr/>
                      <p:nvPr/>
                    </p:nvPicPr>
                    <p:blipFill>
                      <a:blip r:embed="rId4"/>
                      <a:stretch>
                        <a:fillRect/>
                      </a:stretch>
                    </p:blipFill>
                    <p:spPr>
                      <a:xfrm>
                        <a:off x="1214750" y="619125"/>
                        <a:ext cx="5967264" cy="4273248"/>
                      </a:xfrm>
                      <a:prstGeom prst="rect">
                        <a:avLst/>
                      </a:prstGeom>
                    </p:spPr>
                  </p:pic>
                </p:oleObj>
              </mc:Fallback>
            </mc:AlternateContent>
          </a:graphicData>
        </a:graphic>
      </p:graphicFrame>
      <p:pic>
        <p:nvPicPr>
          <p:cNvPr id="12290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114300"/>
            <a:ext cx="5619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17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slz="http://schemas.microsoft.com/office/powerpoint/2016/slidezoom" Requires="pslz">
          <p:graphicFrame>
            <p:nvGraphicFramePr>
              <p:cNvPr id="5" name="Zoom de Slide 4">
                <a:extLst>
                  <a:ext uri="{FF2B5EF4-FFF2-40B4-BE49-F238E27FC236}">
                    <a16:creationId xmlns:a16="http://schemas.microsoft.com/office/drawing/2014/main" id="{B752D3D8-A2CD-4D6C-B9C7-0A45AB677282}"/>
                  </a:ext>
                </a:extLst>
              </p:cNvPr>
              <p:cNvGraphicFramePr>
                <a:graphicFrameLocks noChangeAspect="1"/>
              </p:cNvGraphicFramePr>
              <p:nvPr>
                <p:extLst>
                  <p:ext uri="{D42A27DB-BD31-4B8C-83A1-F6EECF244321}">
                    <p14:modId xmlns:p14="http://schemas.microsoft.com/office/powerpoint/2010/main" val="849047704"/>
                  </p:ext>
                </p:extLst>
              </p:nvPr>
            </p:nvGraphicFramePr>
            <p:xfrm>
              <a:off x="186588" y="2248265"/>
              <a:ext cx="3009577" cy="1692887"/>
            </p:xfrm>
            <a:graphic>
              <a:graphicData uri="http://schemas.microsoft.com/office/powerpoint/2016/slidezoom">
                <pslz:sldZm>
                  <pslz:sldZmObj sldId="267" cId="3882687615">
                    <pslz:zmPr id="{A40B1392-60E3-46AA-9BF3-0127E6C7F287}" returnToParent="0" showBg="0">
                      <p166:blipFill xmlns:p166="http://schemas.microsoft.com/office/powerpoint/2016/6/main">
                        <a:blip r:embed="rId3"/>
                        <a:stretch>
                          <a:fillRect/>
                        </a:stretch>
                      </p166:blipFill>
                      <p166:spPr xmlns:p166="http://schemas.microsoft.com/office/powerpoint/2016/6/main">
                        <a:xfrm>
                          <a:off x="0" y="0"/>
                          <a:ext cx="3009577" cy="1692887"/>
                        </a:xfrm>
                        <a:prstGeom prst="rect">
                          <a:avLst/>
                        </a:prstGeom>
                      </p166:spPr>
                    </pslz:zmPr>
                  </pslz:sldZmObj>
                </pslz:sldZm>
              </a:graphicData>
            </a:graphic>
          </p:graphicFrame>
        </mc:Choice>
        <mc:Fallback>
          <p:pic>
            <p:nvPicPr>
              <p:cNvPr id="5" name="Zoom de Slide 4">
                <a:hlinkClick r:id="rId4" action="ppaction://hlinksldjump"/>
                <a:extLst>
                  <a:ext uri="{FF2B5EF4-FFF2-40B4-BE49-F238E27FC236}">
                    <a16:creationId xmlns:a16="http://schemas.microsoft.com/office/drawing/2014/main" id="{B752D3D8-A2CD-4D6C-B9C7-0A45AB677282}"/>
                  </a:ext>
                </a:extLst>
              </p:cNvPr>
              <p:cNvPicPr>
                <a:picLocks noGrp="1" noRot="1" noChangeAspect="1" noMove="1" noResize="1" noEditPoints="1" noAdjustHandles="1" noChangeArrowheads="1" noChangeShapeType="1"/>
              </p:cNvPicPr>
              <p:nvPr/>
            </p:nvPicPr>
            <p:blipFill>
              <a:blip r:embed="rId5"/>
              <a:stretch>
                <a:fillRect/>
              </a:stretch>
            </p:blipFill>
            <p:spPr>
              <a:xfrm>
                <a:off x="186588" y="2248265"/>
                <a:ext cx="3009577" cy="1692887"/>
              </a:xfrm>
              <a:prstGeom prst="rect">
                <a:avLst/>
              </a:prstGeom>
            </p:spPr>
          </p:pic>
        </mc:Fallback>
      </mc:AlternateContent>
      <mc:AlternateContent xmlns:mc="http://schemas.openxmlformats.org/markup-compatibility/2006">
        <mc:Choice xmlns="" xmlns:pslz="http://schemas.microsoft.com/office/powerpoint/2016/slidezoom" Requires="pslz">
          <p:graphicFrame>
            <p:nvGraphicFramePr>
              <p:cNvPr id="7" name="Zoom de Slide 6">
                <a:extLst>
                  <a:ext uri="{FF2B5EF4-FFF2-40B4-BE49-F238E27FC236}">
                    <a16:creationId xmlns:a16="http://schemas.microsoft.com/office/drawing/2014/main" id="{31B56700-B54B-44FC-9F29-51AF3C2A717A}"/>
                  </a:ext>
                </a:extLst>
              </p:cNvPr>
              <p:cNvGraphicFramePr>
                <a:graphicFrameLocks noChangeAspect="1"/>
              </p:cNvGraphicFramePr>
              <p:nvPr>
                <p:extLst>
                  <p:ext uri="{D42A27DB-BD31-4B8C-83A1-F6EECF244321}">
                    <p14:modId xmlns:p14="http://schemas.microsoft.com/office/powerpoint/2010/main" val="1228575366"/>
                  </p:ext>
                </p:extLst>
              </p:nvPr>
            </p:nvGraphicFramePr>
            <p:xfrm>
              <a:off x="3067211" y="2270796"/>
              <a:ext cx="3009577" cy="1692887"/>
            </p:xfrm>
            <a:graphic>
              <a:graphicData uri="http://schemas.microsoft.com/office/powerpoint/2016/slidezoom">
                <pslz:sldZm>
                  <pslz:sldZmObj sldId="268" cId="3514074221">
                    <pslz:zmPr id="{1CE7E408-63FE-431B-A75B-36587E1ABE31}" returnToParent="0" transitionDur="1000" showBg="0">
                      <p166:blipFill xmlns:p166="http://schemas.microsoft.com/office/powerpoint/2016/6/main">
                        <a:blip r:embed="rId6"/>
                        <a:stretch>
                          <a:fillRect/>
                        </a:stretch>
                      </p166:blipFill>
                      <p166:spPr xmlns:p166="http://schemas.microsoft.com/office/powerpoint/2016/6/main">
                        <a:xfrm>
                          <a:off x="0" y="0"/>
                          <a:ext cx="3009577" cy="1692887"/>
                        </a:xfrm>
                        <a:prstGeom prst="rect">
                          <a:avLst/>
                        </a:prstGeom>
                      </p166:spPr>
                    </pslz:zmPr>
                  </pslz:sldZmObj>
                </pslz:sldZm>
              </a:graphicData>
            </a:graphic>
          </p:graphicFrame>
        </mc:Choice>
        <mc:Fallback>
          <p:pic>
            <p:nvPicPr>
              <p:cNvPr id="7" name="Zoom de Slide 6">
                <a:hlinkClick r:id="rId7" action="ppaction://hlinksldjump"/>
                <a:extLst>
                  <a:ext uri="{FF2B5EF4-FFF2-40B4-BE49-F238E27FC236}">
                    <a16:creationId xmlns:a16="http://schemas.microsoft.com/office/drawing/2014/main" id="{31B56700-B54B-44FC-9F29-51AF3C2A717A}"/>
                  </a:ext>
                </a:extLst>
              </p:cNvPr>
              <p:cNvPicPr>
                <a:picLocks noGrp="1" noRot="1" noChangeAspect="1" noMove="1" noResize="1" noEditPoints="1" noAdjustHandles="1" noChangeArrowheads="1" noChangeShapeType="1"/>
              </p:cNvPicPr>
              <p:nvPr/>
            </p:nvPicPr>
            <p:blipFill>
              <a:blip r:embed="rId8"/>
              <a:stretch>
                <a:fillRect/>
              </a:stretch>
            </p:blipFill>
            <p:spPr>
              <a:xfrm>
                <a:off x="3067211" y="2270796"/>
                <a:ext cx="3009577" cy="1692887"/>
              </a:xfrm>
              <a:prstGeom prst="rect">
                <a:avLst/>
              </a:prstGeom>
            </p:spPr>
          </p:pic>
        </mc:Fallback>
      </mc:AlternateContent>
      <mc:AlternateContent xmlns:mc="http://schemas.openxmlformats.org/markup-compatibility/2006">
        <mc:Choice xmlns="" xmlns:pslz="http://schemas.microsoft.com/office/powerpoint/2016/slidezoom" Requires="pslz">
          <p:graphicFrame>
            <p:nvGraphicFramePr>
              <p:cNvPr id="9" name="Zoom de Slide 8">
                <a:extLst>
                  <a:ext uri="{FF2B5EF4-FFF2-40B4-BE49-F238E27FC236}">
                    <a16:creationId xmlns:a16="http://schemas.microsoft.com/office/drawing/2014/main" id="{68F4B625-846E-40D9-A711-AAD4DD8B15F9}"/>
                  </a:ext>
                </a:extLst>
              </p:cNvPr>
              <p:cNvGraphicFramePr>
                <a:graphicFrameLocks noChangeAspect="1"/>
              </p:cNvGraphicFramePr>
              <p:nvPr>
                <p:extLst>
                  <p:ext uri="{D42A27DB-BD31-4B8C-83A1-F6EECF244321}">
                    <p14:modId xmlns:p14="http://schemas.microsoft.com/office/powerpoint/2010/main" val="2106999156"/>
                  </p:ext>
                </p:extLst>
              </p:nvPr>
            </p:nvGraphicFramePr>
            <p:xfrm>
              <a:off x="5947837" y="2284533"/>
              <a:ext cx="2880623" cy="1620350"/>
            </p:xfrm>
            <a:graphic>
              <a:graphicData uri="http://schemas.microsoft.com/office/powerpoint/2016/slidezoom">
                <pslz:sldZm>
                  <pslz:sldZmObj sldId="269" cId="3613456500">
                    <pslz:zmPr id="{524B6227-C611-43C9-B3C1-3E17CC696512}" transitionDur="1000" showBg="0">
                      <p166:blipFill xmlns:p166="http://schemas.microsoft.com/office/powerpoint/2016/6/main">
                        <a:blip r:embed="rId9"/>
                        <a:stretch>
                          <a:fillRect/>
                        </a:stretch>
                      </p166:blipFill>
                      <p166:spPr xmlns:p166="http://schemas.microsoft.com/office/powerpoint/2016/6/main">
                        <a:xfrm>
                          <a:off x="0" y="0"/>
                          <a:ext cx="2880623" cy="1620350"/>
                        </a:xfrm>
                        <a:prstGeom prst="rect">
                          <a:avLst/>
                        </a:prstGeom>
                      </p166:spPr>
                    </pslz:zmPr>
                  </pslz:sldZmObj>
                </pslz:sldZm>
              </a:graphicData>
            </a:graphic>
          </p:graphicFrame>
        </mc:Choice>
        <mc:Fallback>
          <p:pic>
            <p:nvPicPr>
              <p:cNvPr id="9" name="Zoom de Slide 8">
                <a:hlinkClick r:id="rId10" action="ppaction://hlinksldjump"/>
                <a:extLst>
                  <a:ext uri="{FF2B5EF4-FFF2-40B4-BE49-F238E27FC236}">
                    <a16:creationId xmlns:a16="http://schemas.microsoft.com/office/drawing/2014/main" id="{68F4B625-846E-40D9-A711-AAD4DD8B15F9}"/>
                  </a:ext>
                </a:extLst>
              </p:cNvPr>
              <p:cNvPicPr>
                <a:picLocks noGrp="1" noRot="1" noChangeAspect="1" noMove="1" noResize="1" noEditPoints="1" noAdjustHandles="1" noChangeArrowheads="1" noChangeShapeType="1"/>
              </p:cNvPicPr>
              <p:nvPr/>
            </p:nvPicPr>
            <p:blipFill>
              <a:blip r:embed="rId11"/>
              <a:stretch>
                <a:fillRect/>
              </a:stretch>
            </p:blipFill>
            <p:spPr>
              <a:xfrm>
                <a:off x="5947837" y="2284533"/>
                <a:ext cx="2880623" cy="1620350"/>
              </a:xfrm>
              <a:prstGeom prst="rect">
                <a:avLst/>
              </a:prstGeom>
            </p:spPr>
          </p:pic>
        </mc:Fallback>
      </mc:AlternateContent>
    </p:spTree>
    <p:extLst>
      <p:ext uri="{BB962C8B-B14F-4D97-AF65-F5344CB8AC3E}">
        <p14:creationId xmlns:p14="http://schemas.microsoft.com/office/powerpoint/2010/main" val="2954855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p:cNvGraphicFramePr>
            <a:graphicFrameLocks noChangeAspect="1"/>
          </p:cNvGraphicFramePr>
          <p:nvPr>
            <p:extLst>
              <p:ext uri="{D42A27DB-BD31-4B8C-83A1-F6EECF244321}">
                <p14:modId xmlns:p14="http://schemas.microsoft.com/office/powerpoint/2010/main" val="2969006501"/>
              </p:ext>
            </p:extLst>
          </p:nvPr>
        </p:nvGraphicFramePr>
        <p:xfrm>
          <a:off x="1547813" y="539750"/>
          <a:ext cx="6051550" cy="4064000"/>
        </p:xfrm>
        <a:graphic>
          <a:graphicData uri="http://schemas.openxmlformats.org/presentationml/2006/ole">
            <mc:AlternateContent xmlns:mc="http://schemas.openxmlformats.org/markup-compatibility/2006">
              <mc:Choice xmlns:v="urn:schemas-microsoft-com:vml" Requires="v">
                <p:oleObj spid="_x0000_s7191" name="Planilha" r:id="rId3" imgW="16506841" imgH="11077717" progId="Excel.Sheet.8">
                  <p:embed/>
                </p:oleObj>
              </mc:Choice>
              <mc:Fallback>
                <p:oleObj name="Planilha" r:id="rId3" imgW="16506841" imgH="11077717" progId="Excel.Sheet.8">
                  <p:embed/>
                  <p:pic>
                    <p:nvPicPr>
                      <p:cNvPr id="0" name=""/>
                      <p:cNvPicPr/>
                      <p:nvPr/>
                    </p:nvPicPr>
                    <p:blipFill>
                      <a:blip r:embed="rId4"/>
                      <a:stretch>
                        <a:fillRect/>
                      </a:stretch>
                    </p:blipFill>
                    <p:spPr>
                      <a:xfrm>
                        <a:off x="1547813" y="539750"/>
                        <a:ext cx="6051550" cy="4064000"/>
                      </a:xfrm>
                      <a:prstGeom prst="rect">
                        <a:avLst/>
                      </a:prstGeom>
                    </p:spPr>
                  </p:pic>
                </p:oleObj>
              </mc:Fallback>
            </mc:AlternateContent>
          </a:graphicData>
        </a:graphic>
      </p:graphicFrame>
    </p:spTree>
    <p:extLst>
      <p:ext uri="{BB962C8B-B14F-4D97-AF65-F5344CB8AC3E}">
        <p14:creationId xmlns:p14="http://schemas.microsoft.com/office/powerpoint/2010/main" val="3847962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p:cNvGraphicFramePr>
            <a:graphicFrameLocks noChangeAspect="1"/>
          </p:cNvGraphicFramePr>
          <p:nvPr>
            <p:extLst>
              <p:ext uri="{D42A27DB-BD31-4B8C-83A1-F6EECF244321}">
                <p14:modId xmlns:p14="http://schemas.microsoft.com/office/powerpoint/2010/main" val="2239400113"/>
              </p:ext>
            </p:extLst>
          </p:nvPr>
        </p:nvGraphicFramePr>
        <p:xfrm>
          <a:off x="1524000" y="998538"/>
          <a:ext cx="6096000" cy="3144837"/>
        </p:xfrm>
        <a:graphic>
          <a:graphicData uri="http://schemas.openxmlformats.org/presentationml/2006/ole">
            <mc:AlternateContent xmlns:mc="http://schemas.openxmlformats.org/markup-compatibility/2006">
              <mc:Choice xmlns:v="urn:schemas-microsoft-com:vml" Requires="v">
                <p:oleObj spid="_x0000_s8215" name="Planilha" r:id="rId3" imgW="16964041" imgH="8753546" progId="Excel.Sheet.8">
                  <p:embed/>
                </p:oleObj>
              </mc:Choice>
              <mc:Fallback>
                <p:oleObj name="Planilha" r:id="rId3" imgW="16964041" imgH="8753546" progId="Excel.Sheet.8">
                  <p:embed/>
                  <p:pic>
                    <p:nvPicPr>
                      <p:cNvPr id="0" name=""/>
                      <p:cNvPicPr/>
                      <p:nvPr/>
                    </p:nvPicPr>
                    <p:blipFill>
                      <a:blip r:embed="rId4"/>
                      <a:stretch>
                        <a:fillRect/>
                      </a:stretch>
                    </p:blipFill>
                    <p:spPr>
                      <a:xfrm>
                        <a:off x="1524000" y="998538"/>
                        <a:ext cx="6096000" cy="3144837"/>
                      </a:xfrm>
                      <a:prstGeom prst="rect">
                        <a:avLst/>
                      </a:prstGeom>
                    </p:spPr>
                  </p:pic>
                </p:oleObj>
              </mc:Fallback>
            </mc:AlternateContent>
          </a:graphicData>
        </a:graphic>
      </p:graphicFrame>
    </p:spTree>
    <p:extLst>
      <p:ext uri="{BB962C8B-B14F-4D97-AF65-F5344CB8AC3E}">
        <p14:creationId xmlns:p14="http://schemas.microsoft.com/office/powerpoint/2010/main" val="2666015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1_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2_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416</TotalTime>
  <Words>1781</Words>
  <Application>Microsoft Office PowerPoint</Application>
  <PresentationFormat>Apresentação na tela (16:9)</PresentationFormat>
  <Paragraphs>168</Paragraphs>
  <Slides>26</Slides>
  <Notes>4</Notes>
  <HiddenSlides>0</HiddenSlides>
  <MMClips>0</MMClips>
  <ScaleCrop>false</ScaleCrop>
  <HeadingPairs>
    <vt:vector size="8" baseType="variant">
      <vt:variant>
        <vt:lpstr>Fontes usadas</vt:lpstr>
      </vt:variant>
      <vt:variant>
        <vt:i4>7</vt:i4>
      </vt:variant>
      <vt:variant>
        <vt:lpstr>Tema</vt:lpstr>
      </vt:variant>
      <vt:variant>
        <vt:i4>4</vt:i4>
      </vt:variant>
      <vt:variant>
        <vt:lpstr>Servidores OLE inseridos</vt:lpstr>
      </vt:variant>
      <vt:variant>
        <vt:i4>3</vt:i4>
      </vt:variant>
      <vt:variant>
        <vt:lpstr>Títulos de slides</vt:lpstr>
      </vt:variant>
      <vt:variant>
        <vt:i4>26</vt:i4>
      </vt:variant>
    </vt:vector>
  </HeadingPairs>
  <TitlesOfParts>
    <vt:vector size="40" baseType="lpstr">
      <vt:lpstr>Arial Narrow</vt:lpstr>
      <vt:lpstr>Wingdings 3</vt:lpstr>
      <vt:lpstr>Century Gothic</vt:lpstr>
      <vt:lpstr>Arial</vt:lpstr>
      <vt:lpstr>Times New Roman</vt:lpstr>
      <vt:lpstr>Roboto</vt:lpstr>
      <vt:lpstr>Verdana</vt:lpstr>
      <vt:lpstr>Material</vt:lpstr>
      <vt:lpstr>Cacho</vt:lpstr>
      <vt:lpstr>1_Cacho</vt:lpstr>
      <vt:lpstr>2_Cacho</vt:lpstr>
      <vt:lpstr>Picture</vt:lpstr>
      <vt:lpstr>Planilha</vt:lpstr>
      <vt:lpstr>Objeto de Shell de Gerenciador</vt:lpstr>
      <vt:lpstr>Apresentação do PowerPoint</vt:lpstr>
      <vt:lpstr>Apresentação do PowerPoint</vt:lpstr>
      <vt:lpstr>DRH - ATRIBUIÇÕES  </vt:lpstr>
      <vt:lpstr>Apresentação do PowerPoint</vt:lpstr>
      <vt:lpstr> ADICIONAL POR TEMPO DE SERVIÇO</vt:lpstr>
      <vt:lpstr>MODELO -FICHA 100</vt:lpstr>
      <vt:lpstr>Apresentação do PowerPoint</vt:lpstr>
      <vt:lpstr>Apresentação do PowerPoint</vt:lpstr>
      <vt:lpstr>Apresentação do PowerPoint</vt:lpstr>
      <vt:lpstr>Apresentação do PowerPoint</vt:lpstr>
      <vt:lpstr> CONCESSÃO DE SEXTA – PARTE</vt:lpstr>
      <vt:lpstr>ABONO DE PERMANÊNCIA </vt:lpstr>
      <vt:lpstr>              LICENÇA PRÊMIO </vt:lpstr>
      <vt:lpstr>Apresentação do PowerPoint</vt:lpstr>
      <vt:lpstr>Parecer referencial</vt:lpstr>
      <vt:lpstr>Modelo Certidão de Licença Prêmio</vt:lpstr>
      <vt:lpstr>Novas regras de Aposentadoria </vt:lpstr>
      <vt:lpstr>Incorporação de Décimos e Gratificação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Agradecemos a sua participação!  Departamento de Recursos Humanos - DRH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 CELIA FRANCO DA SILVA TOME</dc:creator>
  <cp:lastModifiedBy>CLAUDIA BARONE DINIZ</cp:lastModifiedBy>
  <cp:revision>43</cp:revision>
  <dcterms:modified xsi:type="dcterms:W3CDTF">2022-05-02T19:48:18Z</dcterms:modified>
</cp:coreProperties>
</file>